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3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7"/>
    <p:restoredTop sz="94586"/>
  </p:normalViewPr>
  <p:slideViewPr>
    <p:cSldViewPr snapToGrid="0" snapToObjects="1">
      <p:cViewPr varScale="1">
        <p:scale>
          <a:sx n="51" d="100"/>
          <a:sy n="51" d="100"/>
        </p:scale>
        <p:origin x="28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package" Target="../embeddings/Microsoft_Excel_Worksheet2.xlsx"/><Relationship Id="rId1" Type="http://schemas.openxmlformats.org/officeDocument/2006/relationships/image" Target="../media/image21.png"/><Relationship Id="rId2" Type="http://schemas.openxmlformats.org/officeDocument/2006/relationships/image" Target="../media/image22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191187"/>
          <c:y val="0.0496886"/>
          <c:w val="0.803813"/>
          <c:h val="0.858844"/>
        </c:manualLayout>
      </c:layout>
      <c:barChart>
        <c:barDir val="col"/>
        <c:grouping val="clustered"/>
        <c:varyColors val="0"/>
        <c:ser>
          <c:idx val="0"/>
          <c:order val="0"/>
          <c:tx>
            <c:v># of Samples</c:v>
          </c:tx>
          <c:spPr>
            <a:blipFill rotWithShape="1">
              <a:blip xmlns:r="http://schemas.openxmlformats.org/officeDocument/2006/relationships" r:embed="rId1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c:spPr>
          <c:invertIfNegative val="0"/>
          <c:pictureOptions>
            <c:pictureFormat val="stretch"/>
          </c:pictureOptions>
          <c:dPt>
            <c:idx val="0"/>
            <c:invertIfNegative val="1"/>
            <c:bubble3D val="0"/>
            <c:spPr>
              <a:blipFill rotWithShape="1">
                <a:blip xmlns:r="http://schemas.openxmlformats.org/officeDocument/2006/relationships" r:embed="rId1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c:spPr>
          </c:dPt>
          <c:dPt>
            <c:idx val="1"/>
            <c:invertIfNegative val="1"/>
            <c:bubble3D val="0"/>
            <c:spPr>
              <a:blipFill rotWithShape="1">
                <a:blip xmlns:r="http://schemas.openxmlformats.org/officeDocument/2006/relationships" r:embed="rId2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c:spPr>
          </c:dPt>
          <c:dPt>
            <c:idx val="2"/>
            <c:invertIfNegative val="1"/>
            <c:bubble3D val="0"/>
            <c:spPr>
              <a:blipFill rotWithShape="1">
                <a:blip xmlns:r="http://schemas.openxmlformats.org/officeDocument/2006/relationships" r:embed="rId2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c:spPr>
          </c:dPt>
          <c:dPt>
            <c:idx val="3"/>
            <c:invertIfNegative val="1"/>
            <c:bubble3D val="0"/>
            <c:spPr>
              <a:blipFill rotWithShape="1">
                <a:blip xmlns:r="http://schemas.openxmlformats.org/officeDocument/2006/relationships" r:embed="rId2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c:spPr>
          </c:dPt>
          <c:dPt>
            <c:idx val="4"/>
            <c:invertIfNegative val="1"/>
            <c:bubble3D val="0"/>
            <c:spPr>
              <a:blipFill rotWithShape="1">
                <a:blip xmlns:r="http://schemas.openxmlformats.org/officeDocument/2006/relationships" r:embed="rId2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c:spPr>
          </c:dPt>
          <c:dPt>
            <c:idx val="5"/>
            <c:invertIfNegative val="1"/>
            <c:bubble3D val="0"/>
            <c:spPr>
              <a:blipFill rotWithShape="1">
                <a:blip xmlns:r="http://schemas.openxmlformats.org/officeDocument/2006/relationships" r:embed="rId2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c:spPr>
          </c:dPt>
          <c:dPt>
            <c:idx val="6"/>
            <c:invertIfNegative val="1"/>
            <c:bubble3D val="0"/>
            <c:spPr>
              <a:blipFill rotWithShape="1">
                <a:blip xmlns:r="http://schemas.openxmlformats.org/officeDocument/2006/relationships" r:embed="rId2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c:spPr>
          </c:dPt>
          <c:cat>
            <c:strLit>
              <c:ptCount val="7"/>
              <c:pt idx="0">
                <c:v>2010</c:v>
              </c:pt>
              <c:pt idx="1">
                <c:v>2011</c:v>
              </c:pt>
              <c:pt idx="2">
                <c:v>2012</c:v>
              </c:pt>
              <c:pt idx="3">
                <c:v>2013</c:v>
              </c:pt>
              <c:pt idx="4">
                <c:v>2014</c:v>
              </c:pt>
              <c:pt idx="5">
                <c:v>2015</c:v>
              </c:pt>
              <c:pt idx="6">
                <c:v>2016</c:v>
              </c:pt>
            </c:strLit>
          </c:cat>
          <c:val>
            <c:numLit>
              <c:formatCode>General</c:formatCode>
              <c:ptCount val="7"/>
              <c:pt idx="0">
                <c:v>6.25E7</c:v>
              </c:pt>
              <c:pt idx="1">
                <c:v>1.255E8</c:v>
              </c:pt>
              <c:pt idx="2">
                <c:v>2.0E8</c:v>
              </c:pt>
              <c:pt idx="3">
                <c:v>2.5E8</c:v>
              </c:pt>
              <c:pt idx="4">
                <c:v>3.05E8</c:v>
              </c:pt>
              <c:pt idx="5">
                <c:v>4.6E8</c:v>
              </c:pt>
              <c:pt idx="6">
                <c:v>5.8E8</c:v>
              </c:pt>
            </c:numLit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-40"/>
        <c:axId val="-585753520"/>
        <c:axId val="-584926992"/>
      </c:barChart>
      <c:catAx>
        <c:axId val="-585753520"/>
        <c:scaling>
          <c:orientation val="minMax"/>
        </c:scaling>
        <c:delete val="0"/>
        <c:axPos val="b"/>
        <c:numFmt formatCode="#,##0" sourceLinked="0"/>
        <c:majorTickMark val="none"/>
        <c:minorTickMark val="none"/>
        <c:tickLblPos val="low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000" b="0" i="0" u="none" strike="noStrike">
                <a:solidFill>
                  <a:srgbClr val="FFFFFF"/>
                </a:solidFill>
                <a:latin typeface="Helvetica Neue Light"/>
              </a:defRPr>
            </a:pPr>
            <a:endParaRPr lang="en-US"/>
          </a:p>
        </c:txPr>
        <c:crossAx val="-584926992"/>
        <c:crosses val="autoZero"/>
        <c:auto val="1"/>
        <c:lblAlgn val="ctr"/>
        <c:lblOffset val="100"/>
        <c:noMultiLvlLbl val="1"/>
      </c:catAx>
      <c:valAx>
        <c:axId val="-584926992"/>
        <c:scaling>
          <c:orientation val="minMax"/>
        </c:scaling>
        <c:delete val="0"/>
        <c:axPos val="l"/>
        <c:majorGridlines>
          <c:spPr>
            <a:ln w="635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#,##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400" b="0" i="0" u="none" strike="noStrike">
                <a:solidFill>
                  <a:srgbClr val="FFFB00"/>
                </a:solidFill>
                <a:latin typeface="Helvetica Neue Medium"/>
              </a:defRPr>
            </a:pPr>
            <a:endParaRPr lang="en-US"/>
          </a:p>
        </c:txPr>
        <c:crossAx val="-585753520"/>
        <c:crosses val="autoZero"/>
        <c:crossBetween val="between"/>
        <c:majorUnit val="2.0E8"/>
        <c:minorUnit val="1.0E8"/>
      </c:valAx>
      <c:spPr>
        <a:noFill/>
        <a:ln w="12700" cap="flat">
          <a:noFill/>
          <a:miter lim="400000"/>
        </a:ln>
        <a:effectLst/>
      </c:spPr>
    </c:plotArea>
    <c:plotVisOnly val="0"/>
    <c:dispBlanksAs val="gap"/>
    <c:showDLblsOverMax val="1"/>
  </c:chart>
  <c:spPr>
    <a:noFill/>
    <a:ln>
      <a:noFill/>
    </a:ln>
    <a:effectLst/>
  </c:sp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title>
      <c:tx>
        <c:rich>
          <a:bodyPr rot="0"/>
          <a:lstStyle/>
          <a:p>
            <a:pPr>
              <a:defRPr sz="1200" b="0" i="0" u="none" strike="noStrike">
                <a:solidFill>
                  <a:srgbClr val="444444"/>
                </a:solidFill>
                <a:latin typeface="Helvetica Neue Medium"/>
              </a:defRPr>
            </a:pPr>
            <a:r>
              <a:rPr lang="en-US" sz="1200" b="0" i="0" u="none" strike="noStrike">
                <a:solidFill>
                  <a:srgbClr val="444444"/>
                </a:solidFill>
                <a:latin typeface="Helvetica Neue Medium"/>
              </a:rPr>
              <a:t>Units Sold</a:t>
            </a:r>
          </a:p>
        </c:rich>
      </c:tx>
      <c:layout>
        <c:manualLayout>
          <c:xMode val="edge"/>
          <c:yMode val="edge"/>
          <c:x val="0.477636"/>
          <c:y val="0.0"/>
          <c:w val="0.0447272"/>
          <c:h val="0.0269977"/>
        </c:manualLayout>
      </c:layout>
      <c:overlay val="1"/>
      <c:spPr>
        <a:noFill/>
        <a:effectLst/>
      </c:spPr>
    </c:title>
    <c:autoTitleDeleted val="0"/>
    <c:view3D>
      <c:rotX val="-4"/>
      <c:hPercent val="55"/>
      <c:rotY val="1"/>
      <c:depthPercent val="32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bar3DChart>
        <c:barDir val="col"/>
        <c:grouping val="clustered"/>
        <c:varyColors val="0"/>
        <c:ser>
          <c:idx val="0"/>
          <c:order val="0"/>
          <c:tx>
            <c:v>Units Sold</c:v>
          </c:tx>
          <c:spPr>
            <a:blipFill rotWithShape="1">
              <a:blip xmlns:r="http://schemas.openxmlformats.org/officeDocument/2006/relationships" r:embed="rId1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>
              <a:outerShdw blurRad="127000" dir="7800000" algn="tl">
                <a:srgbClr val="EC5D57">
                  <a:alpha val="51073"/>
                </a:srgbClr>
              </a:outerShdw>
            </a:effectLst>
            <a:sp3d prstMaterial="matte"/>
          </c:spPr>
          <c:invertIfNegative val="0"/>
          <c:pictureOptions>
            <c:pictureFormat val="stretch"/>
          </c:pictureOptions>
          <c:dPt>
            <c:idx val="0"/>
            <c:invertIfNegative val="1"/>
            <c:bubble3D val="0"/>
            <c:spPr>
              <a:blipFill rotWithShape="1">
                <a:blip xmlns:r="http://schemas.openxmlformats.org/officeDocument/2006/relationships" r:embed="rId1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>
                <a:outerShdw blurRad="127000" dir="7800000" algn="tl">
                  <a:srgbClr val="EC5D57">
                    <a:alpha val="51073"/>
                  </a:srgbClr>
                </a:outerShdw>
              </a:effectLst>
              <a:sp3d prstMaterial="matte"/>
            </c:spPr>
          </c:dPt>
          <c:dPt>
            <c:idx val="1"/>
            <c:invertIfNegative val="1"/>
            <c:bubble3D val="0"/>
            <c:spPr>
              <a:blipFill rotWithShape="1">
                <a:blip xmlns:r="http://schemas.openxmlformats.org/officeDocument/2006/relationships" r:embed="rId2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>
                <a:outerShdw blurRad="127000" dir="7800000" algn="tl">
                  <a:srgbClr val="EC5D57">
                    <a:alpha val="51073"/>
                  </a:srgbClr>
                </a:outerShdw>
              </a:effectLst>
              <a:sp3d prstMaterial="matte"/>
            </c:spPr>
          </c:dPt>
          <c:dPt>
            <c:idx val="2"/>
            <c:invertIfNegative val="1"/>
            <c:bubble3D val="0"/>
            <c:spPr>
              <a:blipFill rotWithShape="1">
                <a:blip xmlns:r="http://schemas.openxmlformats.org/officeDocument/2006/relationships" r:embed="rId3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>
                <a:outerShdw blurRad="127000" dir="7800000" algn="tl">
                  <a:srgbClr val="EC5D57">
                    <a:alpha val="51073"/>
                  </a:srgbClr>
                </a:outerShdw>
              </a:effectLst>
              <a:sp3d prstMaterial="matte"/>
            </c:spPr>
          </c:dPt>
          <c:dPt>
            <c:idx val="3"/>
            <c:invertIfNegative val="1"/>
            <c:bubble3D val="0"/>
            <c:spPr>
              <a:blipFill rotWithShape="1">
                <a:blip xmlns:r="http://schemas.openxmlformats.org/officeDocument/2006/relationships" r:embed="rId4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>
                <a:outerShdw blurRad="127000" dir="7800000" algn="tl">
                  <a:srgbClr val="EC5D57">
                    <a:alpha val="51073"/>
                  </a:srgbClr>
                </a:outerShdw>
              </a:effectLst>
              <a:sp3d prstMaterial="matte"/>
            </c:spPr>
          </c:dPt>
          <c:dPt>
            <c:idx val="4"/>
            <c:invertIfNegative val="1"/>
            <c:bubble3D val="0"/>
            <c:spPr>
              <a:blipFill rotWithShape="1">
                <a:blip xmlns:r="http://schemas.openxmlformats.org/officeDocument/2006/relationships" r:embed="rId5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>
                <a:outerShdw blurRad="127000" dir="7800000" algn="tl">
                  <a:srgbClr val="EC5D57">
                    <a:alpha val="51073"/>
                  </a:srgbClr>
                </a:outerShdw>
              </a:effectLst>
              <a:sp3d prstMaterial="matte"/>
            </c:spPr>
          </c:dPt>
          <c:dPt>
            <c:idx val="5"/>
            <c:invertIfNegative val="1"/>
            <c:bubble3D val="0"/>
            <c:spPr>
              <a:blipFill rotWithShape="1">
                <a:blip xmlns:r="http://schemas.openxmlformats.org/officeDocument/2006/relationships" r:embed="rId6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>
                <a:outerShdw blurRad="127000" dir="7800000" algn="tl">
                  <a:srgbClr val="EC5D57">
                    <a:alpha val="51073"/>
                  </a:srgbClr>
                </a:outerShdw>
              </a:effectLst>
              <a:sp3d prstMaterial="matte"/>
            </c:spPr>
          </c:dPt>
          <c:dPt>
            <c:idx val="6"/>
            <c:invertIfNegative val="1"/>
            <c:bubble3D val="0"/>
            <c:spPr>
              <a:blipFill rotWithShape="1">
                <a:blip xmlns:r="http://schemas.openxmlformats.org/officeDocument/2006/relationships" r:embed="rId7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>
                <a:outerShdw blurRad="127000" dir="7800000" algn="tl">
                  <a:srgbClr val="EC5D57">
                    <a:alpha val="51073"/>
                  </a:srgbClr>
                </a:outerShdw>
              </a:effectLst>
              <a:sp3d prstMaterial="matte"/>
            </c:spPr>
          </c:dPt>
          <c:dPt>
            <c:idx val="7"/>
            <c:invertIfNegative val="1"/>
            <c:bubble3D val="0"/>
            <c:spPr>
              <a:blipFill rotWithShape="1">
                <a:blip xmlns:r="http://schemas.openxmlformats.org/officeDocument/2006/relationships" r:embed="rId8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>
                <a:outerShdw blurRad="127000" dir="7800000" algn="tl">
                  <a:srgbClr val="EC5D57">
                    <a:alpha val="51073"/>
                  </a:srgbClr>
                </a:outerShdw>
              </a:effectLst>
              <a:sp3d prstMaterial="matte"/>
            </c:spPr>
          </c:dPt>
          <c:dPt>
            <c:idx val="8"/>
            <c:invertIfNegative val="1"/>
            <c:bubble3D val="0"/>
            <c:spPr>
              <a:blipFill rotWithShape="1">
                <a:blip xmlns:r="http://schemas.openxmlformats.org/officeDocument/2006/relationships" r:embed="rId9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>
                <a:outerShdw blurRad="127000" dir="7800000" algn="tl">
                  <a:srgbClr val="EC5D57">
                    <a:alpha val="51073"/>
                  </a:srgbClr>
                </a:outerShdw>
              </a:effectLst>
              <a:sp3d prstMaterial="matte"/>
            </c:spPr>
          </c:dPt>
          <c:dLbls>
            <c:dLbl>
              <c:idx val="0"/>
              <c:numFmt formatCode="0" sourceLinked="0"/>
              <c:spPr/>
              <c:txPr>
                <a:bodyPr/>
                <a:lstStyle/>
                <a:p>
                  <a:pPr>
                    <a:defRPr sz="3200" b="0" i="0" u="none" strike="noStrike">
                      <a:solidFill>
                        <a:srgbClr val="FFFFFF"/>
                      </a:solidFill>
                      <a:effectLst>
                        <a:outerShdw blurRad="63500" dist="35135" dir="5388752" algn="tl">
                          <a:srgbClr val="000000">
                            <a:alpha val="90342"/>
                          </a:srgbClr>
                        </a:outerShdw>
                      </a:effectLst>
                      <a:latin typeface="Helvetica Neue Medium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numFmt formatCode="0" sourceLinked="0"/>
              <c:spPr/>
              <c:txPr>
                <a:bodyPr/>
                <a:lstStyle/>
                <a:p>
                  <a:pPr>
                    <a:defRPr sz="3400" b="0" i="0" u="none" strike="noStrike">
                      <a:solidFill>
                        <a:srgbClr val="FFFFFF"/>
                      </a:solidFill>
                      <a:effectLst>
                        <a:outerShdw blurRad="63500" dist="35135" dir="5388752" algn="tl">
                          <a:srgbClr val="000000">
                            <a:alpha val="90342"/>
                          </a:srgbClr>
                        </a:outerShdw>
                      </a:effectLst>
                      <a:latin typeface="Helvetica Neue Medium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numFmt formatCode="0" sourceLinked="0"/>
              <c:spPr/>
              <c:txPr>
                <a:bodyPr/>
                <a:lstStyle/>
                <a:p>
                  <a:pPr>
                    <a:defRPr sz="3400" b="0" i="0" u="none" strike="noStrike">
                      <a:solidFill>
                        <a:srgbClr val="FFFFFF"/>
                      </a:solidFill>
                      <a:effectLst>
                        <a:outerShdw blurRad="63500" dist="35135" dir="5388752" algn="tl">
                          <a:srgbClr val="000000">
                            <a:alpha val="90342"/>
                          </a:srgbClr>
                        </a:outerShdw>
                      </a:effectLst>
                      <a:latin typeface="Helvetica Neue Medium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numFmt formatCode="0" sourceLinked="0"/>
              <c:spPr/>
              <c:txPr>
                <a:bodyPr/>
                <a:lstStyle/>
                <a:p>
                  <a:pPr>
                    <a:defRPr sz="3400" b="0" i="0" u="none" strike="noStrike">
                      <a:solidFill>
                        <a:srgbClr val="FFFFFF"/>
                      </a:solidFill>
                      <a:effectLst>
                        <a:outerShdw blurRad="63500" dist="35135" dir="5388752" algn="tl">
                          <a:srgbClr val="000000">
                            <a:alpha val="90342"/>
                          </a:srgbClr>
                        </a:outerShdw>
                      </a:effectLst>
                      <a:latin typeface="Helvetica Neue Medium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numFmt formatCode="0" sourceLinked="0"/>
              <c:spPr/>
              <c:txPr>
                <a:bodyPr/>
                <a:lstStyle/>
                <a:p>
                  <a:pPr>
                    <a:defRPr sz="3400" b="0" i="0" u="none" strike="noStrike">
                      <a:solidFill>
                        <a:srgbClr val="FFFFFF"/>
                      </a:solidFill>
                      <a:effectLst>
                        <a:outerShdw blurRad="63500" dist="35135" dir="5388752" algn="tl">
                          <a:srgbClr val="000000">
                            <a:alpha val="90342"/>
                          </a:srgbClr>
                        </a:outerShdw>
                      </a:effectLst>
                      <a:latin typeface="Helvetica Neue Medium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numFmt formatCode="0" sourceLinked="0"/>
              <c:spPr/>
              <c:txPr>
                <a:bodyPr/>
                <a:lstStyle/>
                <a:p>
                  <a:pPr>
                    <a:defRPr sz="3400" b="0" i="0" u="none" strike="noStrike">
                      <a:solidFill>
                        <a:srgbClr val="FFFFFF"/>
                      </a:solidFill>
                      <a:effectLst>
                        <a:outerShdw blurRad="63500" dist="35135" dir="5388752" algn="tl">
                          <a:srgbClr val="000000">
                            <a:alpha val="90342"/>
                          </a:srgbClr>
                        </a:outerShdw>
                      </a:effectLst>
                      <a:latin typeface="Helvetica Neue Medium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numFmt formatCode="0" sourceLinked="0"/>
              <c:spPr/>
              <c:txPr>
                <a:bodyPr/>
                <a:lstStyle/>
                <a:p>
                  <a:pPr>
                    <a:defRPr sz="3400" b="0" i="0" u="none" strike="noStrike">
                      <a:solidFill>
                        <a:srgbClr val="FFFFFF"/>
                      </a:solidFill>
                      <a:effectLst>
                        <a:outerShdw blurRad="63500" dist="35135" dir="5388752" algn="tl">
                          <a:srgbClr val="000000">
                            <a:alpha val="90342"/>
                          </a:srgbClr>
                        </a:outerShdw>
                      </a:effectLst>
                      <a:latin typeface="Helvetica Neue Medium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7"/>
              <c:numFmt formatCode="0" sourceLinked="0"/>
              <c:spPr/>
              <c:txPr>
                <a:bodyPr/>
                <a:lstStyle/>
                <a:p>
                  <a:pPr>
                    <a:defRPr sz="3400" b="0" i="0" u="none" strike="noStrike">
                      <a:solidFill>
                        <a:srgbClr val="FFFFFF"/>
                      </a:solidFill>
                      <a:effectLst>
                        <a:outerShdw blurRad="63500" dist="35135" dir="5388752" algn="tl">
                          <a:srgbClr val="000000">
                            <a:alpha val="90342"/>
                          </a:srgbClr>
                        </a:outerShdw>
                      </a:effectLst>
                      <a:latin typeface="Helvetica Neue Medium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8"/>
              <c:numFmt formatCode="0" sourceLinked="0"/>
              <c:spPr/>
              <c:txPr>
                <a:bodyPr/>
                <a:lstStyle/>
                <a:p>
                  <a:pPr>
                    <a:defRPr sz="3400" b="0" i="0" u="none" strike="noStrike">
                      <a:solidFill>
                        <a:srgbClr val="FFFFFF"/>
                      </a:solidFill>
                      <a:effectLst>
                        <a:outerShdw blurRad="63500" dist="35135" dir="5388752" algn="tl">
                          <a:srgbClr val="000000">
                            <a:alpha val="90342"/>
                          </a:srgbClr>
                        </a:outerShdw>
                      </a:effectLst>
                      <a:latin typeface="Helvetica Neue Medium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3200" b="0" i="0" u="none" strike="noStrike">
                    <a:solidFill>
                      <a:srgbClr val="FFFFFF"/>
                    </a:solidFill>
                    <a:effectLst>
                      <a:outerShdw blurRad="63500" dist="35135" dir="5388752" algn="tl">
                        <a:srgbClr val="000000">
                          <a:alpha val="90342"/>
                        </a:srgbClr>
                      </a:outerShdw>
                    </a:effectLst>
                    <a:latin typeface="Helvetica Neue Medium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Lit>
              <c:ptCount val="9"/>
              <c:pt idx="0">
                <c:v>10-20</c:v>
              </c:pt>
              <c:pt idx="1">
                <c:v>20-30</c:v>
              </c:pt>
              <c:pt idx="2">
                <c:v>30-40</c:v>
              </c:pt>
              <c:pt idx="3">
                <c:v>40-50</c:v>
              </c:pt>
              <c:pt idx="4">
                <c:v>50-60</c:v>
              </c:pt>
              <c:pt idx="5">
                <c:v>60-70</c:v>
              </c:pt>
              <c:pt idx="6">
                <c:v>70-80</c:v>
              </c:pt>
              <c:pt idx="7">
                <c:v>80-90</c:v>
              </c:pt>
              <c:pt idx="8">
                <c:v>90-100</c:v>
              </c:pt>
            </c:strLit>
          </c:cat>
          <c:val>
            <c:numLit>
              <c:formatCode>General</c:formatCode>
              <c:ptCount val="9"/>
              <c:pt idx="0">
                <c:v>2637.0</c:v>
              </c:pt>
              <c:pt idx="1">
                <c:v>608.0</c:v>
              </c:pt>
              <c:pt idx="2">
                <c:v>412.0</c:v>
              </c:pt>
              <c:pt idx="3">
                <c:v>301.0</c:v>
              </c:pt>
              <c:pt idx="4">
                <c:v>44.0</c:v>
              </c:pt>
              <c:pt idx="5">
                <c:v>11.0</c:v>
              </c:pt>
              <c:pt idx="6">
                <c:v>7.0</c:v>
              </c:pt>
              <c:pt idx="7">
                <c:v>13.0</c:v>
              </c:pt>
              <c:pt idx="8">
                <c:v>67.0</c:v>
              </c:pt>
            </c:numLit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shape val="box"/>
        <c:axId val="-578124880"/>
        <c:axId val="-576249232"/>
        <c:axId val="-574150320"/>
      </c:bar3DChart>
      <c:catAx>
        <c:axId val="-578124880"/>
        <c:scaling>
          <c:orientation val="minMax"/>
        </c:scaling>
        <c:delete val="0"/>
        <c:axPos val="b"/>
        <c:numFmt formatCode="#,##0" sourceLinked="0"/>
        <c:majorTickMark val="none"/>
        <c:minorTickMark val="none"/>
        <c:tickLblPos val="low"/>
        <c:spPr>
          <a:ln w="635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600" b="0" i="0" u="none" strike="noStrike">
                <a:solidFill>
                  <a:srgbClr val="F5D328"/>
                </a:solidFill>
                <a:latin typeface="Helvetica Neue"/>
              </a:defRPr>
            </a:pPr>
            <a:endParaRPr lang="en-US"/>
          </a:p>
        </c:txPr>
        <c:crossAx val="-576249232"/>
        <c:crosses val="autoZero"/>
        <c:auto val="1"/>
        <c:lblAlgn val="ctr"/>
        <c:lblOffset val="100"/>
        <c:noMultiLvlLbl val="1"/>
      </c:catAx>
      <c:valAx>
        <c:axId val="-576249232"/>
        <c:scaling>
          <c:orientation val="minMax"/>
        </c:scaling>
        <c:delete val="0"/>
        <c:axPos val="l"/>
        <c:majorGridlines>
          <c:spPr>
            <a:ln w="6350" cap="flat">
              <a:solidFill>
                <a:srgbClr val="A7A7A7"/>
              </a:solidFill>
              <a:custDash>
                <a:ds d="200000" sp="200000"/>
              </a:custDash>
              <a:miter lim="400000"/>
            </a:ln>
          </c:spPr>
        </c:majorGridlines>
        <c:numFmt formatCode="#,##0" sourceLinked="0"/>
        <c:majorTickMark val="none"/>
        <c:minorTickMark val="none"/>
        <c:tickLblPos val="nextTo"/>
        <c:spPr>
          <a:ln w="635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600" b="0" i="0" u="none" strike="noStrike">
                <a:solidFill>
                  <a:srgbClr val="F5D328"/>
                </a:solidFill>
                <a:latin typeface="Helvetica Neue"/>
              </a:defRPr>
            </a:pPr>
            <a:endParaRPr lang="en-US"/>
          </a:p>
        </c:txPr>
        <c:crossAx val="-578124880"/>
        <c:crosses val="autoZero"/>
        <c:crossBetween val="between"/>
        <c:majorUnit val="1500.0"/>
        <c:minorUnit val="750.0"/>
      </c:valAx>
      <c:serAx>
        <c:axId val="-574150320"/>
        <c:scaling>
          <c:orientation val="minMax"/>
        </c:scaling>
        <c:delete val="0"/>
        <c:axPos val="b"/>
        <c:majorTickMark val="out"/>
        <c:minorTickMark val="none"/>
        <c:tickLblPos val="none"/>
        <c:spPr>
          <a:ln w="6350" cap="flat">
            <a:noFill/>
            <a:prstDash val="solid"/>
            <a:miter lim="400000"/>
          </a:ln>
        </c:spPr>
        <c:crossAx val="-576249232"/>
        <c:crosses val="autoZero"/>
        <c:tickLblSkip val="1"/>
      </c:serAx>
      <c:spPr>
        <a:noFill/>
        <a:ln w="12700" cap="flat">
          <a:noFill/>
          <a:miter lim="400000"/>
        </a:ln>
        <a:effectLst/>
      </c:spPr>
    </c:plotArea>
    <c:plotVisOnly val="0"/>
    <c:dispBlanksAs val="gap"/>
    <c:showDLblsOverMax val="1"/>
  </c:chart>
  <c:spPr>
    <a:noFill/>
    <a:ln>
      <a:noFill/>
    </a:ln>
    <a:effectLst/>
  </c:spPr>
  <c:externalData r:id="rId10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244578" y="1785937"/>
            <a:ext cx="15894844" cy="492918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4244578" y="6840140"/>
            <a:ext cx="15894844" cy="221456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>
                <a:solidFill>
                  <a:srgbClr val="73BFFF"/>
                </a:solidFill>
                <a:effectLst>
                  <a:outerShdw blurRad="38100" dist="36285" dir="2700000" rotWithShape="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3" name="Shape 93"/>
          <p:cNvSpPr>
            <a:spLocks noGrp="1"/>
          </p:cNvSpPr>
          <p:nvPr>
            <p:ph type="body" sz="quarter" idx="14"/>
          </p:nvPr>
        </p:nvSpPr>
        <p:spPr>
          <a:xfrm>
            <a:off x="4833937" y="5998964"/>
            <a:ext cx="14716126" cy="9144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blurRad="38100" dist="54428" dir="2700000" rotWithShape="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4208859" y="1285875"/>
            <a:ext cx="15948423" cy="807243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4155281" y="9572625"/>
            <a:ext cx="16073438" cy="17145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4155281" y="5143500"/>
            <a:ext cx="16073438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" name="Shape 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pic" sz="half" idx="13"/>
          </p:nvPr>
        </p:nvSpPr>
        <p:spPr>
          <a:xfrm>
            <a:off x="13174265" y="1768078"/>
            <a:ext cx="7054454" cy="1014412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xfrm>
            <a:off x="4155281" y="1946671"/>
            <a:ext cx="7929563" cy="492918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sz="quarter" idx="1"/>
          </p:nvPr>
        </p:nvSpPr>
        <p:spPr>
          <a:xfrm>
            <a:off x="4155281" y="6858000"/>
            <a:ext cx="7929563" cy="5286375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sz="half" idx="1"/>
          </p:nvPr>
        </p:nvSpPr>
        <p:spPr>
          <a:xfrm>
            <a:off x="4155281" y="3893343"/>
            <a:ext cx="16073438" cy="803672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hape 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/>
          </p:cNvSpPr>
          <p:nvPr>
            <p:ph type="pic" sz="quarter" idx="13"/>
          </p:nvPr>
        </p:nvSpPr>
        <p:spPr>
          <a:xfrm>
            <a:off x="13192125" y="3875484"/>
            <a:ext cx="7054454" cy="803672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6" name="Shape 66"/>
          <p:cNvSpPr>
            <a:spLocks noGrp="1"/>
          </p:cNvSpPr>
          <p:nvPr>
            <p:ph type="body" sz="quarter" idx="1"/>
          </p:nvPr>
        </p:nvSpPr>
        <p:spPr>
          <a:xfrm>
            <a:off x="4155281" y="3893343"/>
            <a:ext cx="7625954" cy="803672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hape 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pic" sz="quarter" idx="13"/>
          </p:nvPr>
        </p:nvSpPr>
        <p:spPr>
          <a:xfrm>
            <a:off x="12692062" y="7179469"/>
            <a:ext cx="7483079" cy="475507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3" name="Shape 83"/>
          <p:cNvSpPr>
            <a:spLocks noGrp="1"/>
          </p:cNvSpPr>
          <p:nvPr>
            <p:ph type="pic" sz="quarter" idx="14"/>
          </p:nvPr>
        </p:nvSpPr>
        <p:spPr>
          <a:xfrm>
            <a:off x="12692062" y="1785937"/>
            <a:ext cx="7476035" cy="4750595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half" idx="15"/>
          </p:nvPr>
        </p:nvSpPr>
        <p:spPr>
          <a:xfrm>
            <a:off x="4655343" y="1750218"/>
            <a:ext cx="7340204" cy="1014412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xfrm>
            <a:off x="20704193" y="13090921"/>
            <a:ext cx="409779" cy="428345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4155281" y="1928812"/>
            <a:ext cx="16073438" cy="985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>
            <a:spLocks noGrp="1"/>
          </p:cNvSpPr>
          <p:nvPr>
            <p:ph type="sldNum" sz="quarter" idx="2"/>
          </p:nvPr>
        </p:nvSpPr>
        <p:spPr>
          <a:xfrm>
            <a:off x="20706050" y="13090921"/>
            <a:ext cx="409779" cy="428345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 algn="r">
              <a:defRPr sz="1800" b="1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4155281" y="357187"/>
            <a:ext cx="16073438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FFBF3A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FFBF3A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FFBF3A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FFBF3A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FFBF3A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FFBF3A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FFBF3A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FFBF3A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FFBF3A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1061861" marR="0" indent="-617361" algn="l" defTabSz="821531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506361" marR="0" indent="-617361" algn="l" defTabSz="821531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1950861" marR="0" indent="-617361" algn="l" defTabSz="821531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2395361" marR="0" indent="-617361" algn="l" defTabSz="821531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2839861" marR="0" indent="-617361" algn="l" defTabSz="821531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3284361" marR="0" indent="-617361" algn="l" defTabSz="821531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3728861" marR="0" indent="-617361" algn="l" defTabSz="821531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4173361" marR="0" indent="-617361" algn="l" defTabSz="821531" rtl="0" latinLnBrk="0">
        <a:lnSpc>
          <a:spcPct val="100000"/>
        </a:lnSpc>
        <a:spcBef>
          <a:spcPts val="50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/>
          </p:cNvSpPr>
          <p:nvPr>
            <p:ph type="ctrTitle"/>
          </p:nvPr>
        </p:nvSpPr>
        <p:spPr>
          <a:xfrm>
            <a:off x="1777999" y="1222731"/>
            <a:ext cx="20828001" cy="3599738"/>
          </a:xfrm>
          <a:prstGeom prst="rect">
            <a:avLst/>
          </a:prstGeom>
        </p:spPr>
        <p:txBody>
          <a:bodyPr/>
          <a:lstStyle>
            <a:lvl1pPr>
              <a:defRPr sz="9600"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Machine Learning and Malware Classification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xfrm>
            <a:off x="24101323" y="13287655"/>
            <a:ext cx="282677" cy="4283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1</a:t>
            </a:fld>
            <a:endParaRPr/>
          </a:p>
        </p:txBody>
      </p:sp>
      <p:grpSp>
        <p:nvGrpSpPr>
          <p:cNvPr id="123" name="Group 123"/>
          <p:cNvGrpSpPr/>
          <p:nvPr/>
        </p:nvGrpSpPr>
        <p:grpSpPr>
          <a:xfrm>
            <a:off x="649328" y="10191270"/>
            <a:ext cx="11625071" cy="1907787"/>
            <a:chOff x="0" y="0"/>
            <a:chExt cx="11625070" cy="1907785"/>
          </a:xfrm>
        </p:grpSpPr>
        <p:pic>
          <p:nvPicPr>
            <p:cNvPr id="120" name="path4311-enhanced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/>
            <a:stretch>
              <a:fillRect/>
            </a:stretch>
          </p:blipFill>
          <p:spPr>
            <a:xfrm>
              <a:off x="0" y="0"/>
              <a:ext cx="1892881" cy="19077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1" name="Shape 121"/>
            <p:cNvSpPr/>
            <p:nvPr/>
          </p:nvSpPr>
          <p:spPr>
            <a:xfrm>
              <a:off x="2186945" y="178365"/>
              <a:ext cx="9438126" cy="12426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5400">
                  <a:solidFill>
                    <a:srgbClr val="FA252C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Northeastern University</a:t>
              </a:r>
            </a:p>
          </p:txBody>
        </p:sp>
        <p:sp>
          <p:nvSpPr>
            <p:cNvPr id="122" name="Shape 122"/>
            <p:cNvSpPr/>
            <p:nvPr/>
          </p:nvSpPr>
          <p:spPr>
            <a:xfrm>
              <a:off x="2186945" y="954317"/>
              <a:ext cx="9438126" cy="7749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2900" b="1">
                  <a:solidFill>
                    <a:srgbClr val="DCDEE0"/>
                  </a:solidFill>
                  <a:latin typeface="Arial Narrow"/>
                  <a:ea typeface="Arial Narrow"/>
                  <a:cs typeface="Arial Narrow"/>
                  <a:sym typeface="Arial Narrow"/>
                </a:defRPr>
              </a:lvl1pPr>
            </a:lstStyle>
            <a:p>
              <a:r>
                <a:rPr dirty="0"/>
                <a:t>College of Computer and Information Science</a:t>
              </a:r>
            </a:p>
          </p:txBody>
        </p:sp>
      </p:grpSp>
      <p:sp>
        <p:nvSpPr>
          <p:cNvPr id="124" name="Shape 124"/>
          <p:cNvSpPr/>
          <p:nvPr/>
        </p:nvSpPr>
        <p:spPr>
          <a:xfrm>
            <a:off x="14122400" y="8652731"/>
            <a:ext cx="9639085" cy="1806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3600" b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By:</a:t>
            </a:r>
          </a:p>
          <a:p>
            <a:pPr algn="l">
              <a:defRPr sz="3600" b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Amit Raut, </a:t>
            </a:r>
            <a:r>
              <a:rPr dirty="0"/>
              <a:t>raut.am@husky.neu.edu</a:t>
            </a:r>
            <a:r>
              <a:rPr dirty="0"/>
              <a:t/>
            </a:r>
            <a:br>
              <a:rPr dirty="0"/>
            </a:br>
            <a:r>
              <a:rPr dirty="0"/>
              <a:t>Pranav Sharma, sharma.pran@husky.neu.edu</a:t>
            </a:r>
          </a:p>
        </p:txBody>
      </p:sp>
      <p:sp>
        <p:nvSpPr>
          <p:cNvPr id="125" name="Shape 125"/>
          <p:cNvSpPr/>
          <p:nvPr/>
        </p:nvSpPr>
        <p:spPr>
          <a:xfrm>
            <a:off x="14122400" y="10866128"/>
            <a:ext cx="4451447" cy="17236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3600" b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Technical Directors: </a:t>
            </a:r>
            <a:br>
              <a:rPr dirty="0"/>
            </a:br>
            <a:r>
              <a:rPr dirty="0"/>
              <a:t>Aaron Ferber, ORNL</a:t>
            </a:r>
            <a:br>
              <a:rPr dirty="0"/>
            </a:br>
            <a:r>
              <a:rPr dirty="0"/>
              <a:t>Jason Carter, ORNL</a:t>
            </a:r>
          </a:p>
        </p:txBody>
      </p:sp>
      <p:sp>
        <p:nvSpPr>
          <p:cNvPr id="126" name="Shape 126"/>
          <p:cNvSpPr/>
          <p:nvPr/>
        </p:nvSpPr>
        <p:spPr>
          <a:xfrm>
            <a:off x="19310038" y="10866128"/>
            <a:ext cx="4451447" cy="17236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3600" b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Project Guide:</a:t>
            </a:r>
          </a:p>
          <a:p>
            <a:pPr algn="l">
              <a:defRPr sz="3600" b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Prof. Agnes Chan</a:t>
            </a:r>
            <a:br>
              <a:rPr dirty="0"/>
            </a:b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/>
          </p:cNvSpPr>
          <p:nvPr>
            <p:ph type="title"/>
          </p:nvPr>
        </p:nvSpPr>
        <p:spPr>
          <a:xfrm>
            <a:off x="1778000" y="378077"/>
            <a:ext cx="20828000" cy="3429001"/>
          </a:xfrm>
          <a:prstGeom prst="rect">
            <a:avLst/>
          </a:prstGeom>
        </p:spPr>
        <p:txBody>
          <a:bodyPr/>
          <a:lstStyle/>
          <a:p>
            <a:r>
              <a:t>Static Analysis (Cont.)</a:t>
            </a:r>
          </a:p>
        </p:txBody>
      </p:sp>
      <p:grpSp>
        <p:nvGrpSpPr>
          <p:cNvPr id="215" name="Group 215"/>
          <p:cNvGrpSpPr/>
          <p:nvPr/>
        </p:nvGrpSpPr>
        <p:grpSpPr>
          <a:xfrm>
            <a:off x="18888966" y="3387592"/>
            <a:ext cx="4750317" cy="9502699"/>
            <a:chOff x="0" y="0"/>
            <a:chExt cx="4750316" cy="9502698"/>
          </a:xfrm>
        </p:grpSpPr>
        <p:sp>
          <p:nvSpPr>
            <p:cNvPr id="212" name="Shape 212"/>
            <p:cNvSpPr/>
            <p:nvPr/>
          </p:nvSpPr>
          <p:spPr>
            <a:xfrm>
              <a:off x="0" y="0"/>
              <a:ext cx="4750317" cy="8197127"/>
            </a:xfrm>
            <a:prstGeom prst="roundRect">
              <a:avLst>
                <a:gd name="adj" fmla="val 7127"/>
              </a:avLst>
            </a:prstGeom>
            <a:gradFill flip="none" rotWithShape="1">
              <a:gsLst>
                <a:gs pos="0">
                  <a:srgbClr val="73FDFF"/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000" b="1">
                  <a:latin typeface="ArialUnicodeMS"/>
                  <a:ea typeface="ArialUnicodeMS"/>
                  <a:cs typeface="ArialUnicodeMS"/>
                  <a:sym typeface="ArialUnicodeMS"/>
                </a:defRPr>
              </a:pPr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>
              <a:off x="505604" y="401556"/>
              <a:ext cx="3739110" cy="73940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3600">
                  <a:solidFill>
                    <a:srgbClr val="000000"/>
                  </a:solidFill>
                </a:defRPr>
              </a:pPr>
              <a:r>
                <a:t>f233735b0268...</a:t>
              </a:r>
            </a:p>
            <a:p>
              <a:pPr>
                <a:defRPr sz="3600">
                  <a:solidFill>
                    <a:srgbClr val="000000"/>
                  </a:solidFill>
                </a:defRPr>
              </a:pPr>
              <a:r>
                <a:t>43ac3fa08907...</a:t>
              </a:r>
            </a:p>
            <a:p>
              <a:pPr>
                <a:defRPr sz="3600">
                  <a:solidFill>
                    <a:srgbClr val="000000"/>
                  </a:solidFill>
                </a:defRPr>
              </a:pPr>
              <a:r>
                <a:t>9095bdb85930...</a:t>
              </a:r>
            </a:p>
            <a:p>
              <a:pPr>
                <a:defRPr sz="3600">
                  <a:solidFill>
                    <a:srgbClr val="000000"/>
                  </a:solidFill>
                </a:defRPr>
              </a:pPr>
              <a:r>
                <a:t>1e86d1bc52f2...</a:t>
              </a:r>
            </a:p>
            <a:p>
              <a:pPr>
                <a:defRPr sz="3600">
                  <a:solidFill>
                    <a:srgbClr val="000000"/>
                  </a:solidFill>
                </a:defRPr>
              </a:pPr>
              <a:r>
                <a:t>a384f26ac006...</a:t>
              </a:r>
            </a:p>
            <a:p>
              <a:pPr>
                <a:defRPr sz="3600">
                  <a:solidFill>
                    <a:srgbClr val="000000"/>
                  </a:solidFill>
                </a:defRPr>
              </a:pPr>
              <a:r>
                <a:t>1c98f4f26b67...</a:t>
              </a:r>
            </a:p>
            <a:p>
              <a:pPr>
                <a:defRPr sz="3600">
                  <a:solidFill>
                    <a:srgbClr val="000000"/>
                  </a:solidFill>
                </a:defRPr>
              </a:pPr>
              <a:r>
                <a:t>b7edbb1d306a...</a:t>
              </a:r>
            </a:p>
            <a:p>
              <a:pPr>
                <a:defRPr sz="3600">
                  <a:solidFill>
                    <a:srgbClr val="000000"/>
                  </a:solidFill>
                </a:defRPr>
              </a:pPr>
              <a:r>
                <a:t>a19a1584344c...</a:t>
              </a:r>
            </a:p>
            <a:p>
              <a:pPr>
                <a:defRPr sz="3600">
                  <a:solidFill>
                    <a:srgbClr val="000000"/>
                  </a:solidFill>
                </a:defRPr>
              </a:pPr>
              <a:r>
                <a:t>405dbe690629...</a:t>
              </a:r>
            </a:p>
            <a:p>
              <a:pPr>
                <a:defRPr sz="3600">
                  <a:solidFill>
                    <a:srgbClr val="000000"/>
                  </a:solidFill>
                </a:defRPr>
              </a:pPr>
              <a:r>
                <a:t>c21d631f9b74...</a:t>
              </a:r>
            </a:p>
            <a:p>
              <a:pPr>
                <a:defRPr sz="3600">
                  <a:solidFill>
                    <a:srgbClr val="000000"/>
                  </a:solidFill>
                </a:defRPr>
              </a:pPr>
              <a:r>
                <a:t>2b33588fb038...</a:t>
              </a:r>
            </a:p>
            <a:p>
              <a:pPr>
                <a:defRPr sz="3600">
                  <a:solidFill>
                    <a:srgbClr val="000000"/>
                  </a:solidFill>
                </a:defRPr>
              </a:pPr>
              <a:r>
                <a:t>01508f973c2d...</a:t>
              </a:r>
            </a:p>
            <a:p>
              <a:pPr>
                <a:defRPr sz="3600">
                  <a:solidFill>
                    <a:srgbClr val="000000"/>
                  </a:solidFill>
                </a:defRPr>
              </a:pPr>
              <a:r>
                <a:t>f922e0d1e144...</a:t>
              </a:r>
            </a:p>
          </p:txBody>
        </p:sp>
        <p:sp>
          <p:nvSpPr>
            <p:cNvPr id="214" name="Shape 214"/>
            <p:cNvSpPr/>
            <p:nvPr/>
          </p:nvSpPr>
          <p:spPr>
            <a:xfrm>
              <a:off x="0" y="8349166"/>
              <a:ext cx="4750317" cy="1153533"/>
            </a:xfrm>
            <a:prstGeom prst="roundRect">
              <a:avLst>
                <a:gd name="adj" fmla="val 29349"/>
              </a:avLst>
            </a:prstGeom>
            <a:gradFill flip="none" rotWithShape="1">
              <a:gsLst>
                <a:gs pos="0">
                  <a:srgbClr val="73FDFF"/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700" b="1">
                  <a:latin typeface="ArialUnicodeMS"/>
                  <a:ea typeface="ArialUnicodeMS"/>
                  <a:cs typeface="ArialUnicodeMS"/>
                  <a:sym typeface="ArialUnicodeMS"/>
                </a:defRPr>
              </a:lvl1pPr>
            </a:lstStyle>
            <a:p>
              <a:r>
                <a:t>Training Set</a:t>
              </a:r>
            </a:p>
          </p:txBody>
        </p:sp>
      </p:grpSp>
      <p:grpSp>
        <p:nvGrpSpPr>
          <p:cNvPr id="218" name="Group 218"/>
          <p:cNvGrpSpPr/>
          <p:nvPr/>
        </p:nvGrpSpPr>
        <p:grpSpPr>
          <a:xfrm>
            <a:off x="7617802" y="3532779"/>
            <a:ext cx="8272455" cy="9212325"/>
            <a:chOff x="0" y="0"/>
            <a:chExt cx="8272453" cy="9212323"/>
          </a:xfrm>
        </p:grpSpPr>
        <p:sp>
          <p:nvSpPr>
            <p:cNvPr id="217" name="Shape 217"/>
            <p:cNvSpPr/>
            <p:nvPr/>
          </p:nvSpPr>
          <p:spPr>
            <a:xfrm>
              <a:off x="38100" y="38100"/>
              <a:ext cx="8196254" cy="91361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>
                <a:defRPr sz="3000" b="1">
                  <a:solidFill>
                    <a:srgbClr val="00F9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&gt; pesec.exe c:\Windows\System32\calc.exe</a:t>
              </a:r>
            </a:p>
            <a:p>
              <a:pPr algn="l">
                <a:defRPr sz="3000" b="1">
                  <a:solidFill>
                    <a:srgbClr val="00F9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ASLR                                                : yes</a:t>
              </a:r>
            </a:p>
            <a:p>
              <a:pPr algn="l">
                <a:defRPr sz="3000" b="1">
                  <a:solidFill>
                    <a:srgbClr val="00F9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DEP/NX                                            : yes</a:t>
              </a:r>
            </a:p>
            <a:p>
              <a:pPr algn="l">
                <a:defRPr sz="3000" b="1">
                  <a:solidFill>
                    <a:srgbClr val="00F9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SEH                                                  : yes</a:t>
              </a:r>
            </a:p>
            <a:p>
              <a:pPr algn="l">
                <a:defRPr sz="3000" b="1">
                  <a:solidFill>
                    <a:srgbClr val="00F9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Stack cookies (EXPERIMENTAL)  : yes</a:t>
              </a:r>
            </a:p>
            <a:p>
              <a:pPr algn="l">
                <a:defRPr sz="3000" b="1">
                  <a:solidFill>
                    <a:srgbClr val="00F9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  <a:p>
              <a:pPr algn="l">
                <a:defRPr sz="3000" b="1">
                  <a:solidFill>
                    <a:srgbClr val="00F9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&gt;pescan.exe c:\Window\System32\calc.exe</a:t>
              </a:r>
            </a:p>
            <a:p>
              <a:pPr algn="l">
                <a:defRPr sz="3000" b="1">
                  <a:solidFill>
                    <a:srgbClr val="00F9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file entropy      : 7.156275 (probably packed)</a:t>
              </a:r>
            </a:p>
            <a:p>
              <a:pPr algn="l">
                <a:defRPr sz="3000" b="1">
                  <a:solidFill>
                    <a:srgbClr val="00F9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fpu anti-disassembly                     : no</a:t>
              </a:r>
            </a:p>
            <a:p>
              <a:pPr algn="l">
                <a:defRPr sz="3000" b="1">
                  <a:solidFill>
                    <a:srgbClr val="00F9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imagebase                                      : normal</a:t>
              </a:r>
            </a:p>
            <a:p>
              <a:pPr algn="l">
                <a:defRPr sz="3000" b="1">
                  <a:solidFill>
                    <a:srgbClr val="00F9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entry point                                      : normal</a:t>
              </a:r>
            </a:p>
            <a:p>
              <a:pPr algn="l">
                <a:defRPr sz="3000" b="1">
                  <a:solidFill>
                    <a:srgbClr val="00F9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DOS stub                                        : normal</a:t>
              </a:r>
            </a:p>
            <a:p>
              <a:pPr algn="l">
                <a:defRPr sz="3000" b="1">
                  <a:solidFill>
                    <a:srgbClr val="00F9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TLS directory                                 : not found</a:t>
              </a:r>
            </a:p>
            <a:p>
              <a:pPr algn="l">
                <a:defRPr sz="3000" b="1">
                  <a:solidFill>
                    <a:srgbClr val="00F9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section count                                 : 4</a:t>
              </a:r>
            </a:p>
            <a:p>
              <a:pPr algn="l">
                <a:defRPr sz="3000" b="1">
                  <a:solidFill>
                    <a:srgbClr val="00F9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.text                                                 : normal</a:t>
              </a:r>
            </a:p>
            <a:p>
              <a:pPr algn="l">
                <a:defRPr sz="3000" b="1">
                  <a:solidFill>
                    <a:srgbClr val="00F9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.data                                                : normal</a:t>
              </a:r>
            </a:p>
            <a:p>
              <a:pPr algn="l">
                <a:defRPr sz="3000" b="1">
                  <a:solidFill>
                    <a:srgbClr val="00F9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.rsrc                                                 : normal</a:t>
              </a:r>
            </a:p>
            <a:p>
              <a:pPr algn="l">
                <a:defRPr sz="3000" b="1">
                  <a:solidFill>
                    <a:srgbClr val="00F9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.reloc                                               : normal</a:t>
              </a:r>
            </a:p>
            <a:p>
              <a:pPr algn="l">
                <a:defRPr sz="3000" b="1">
                  <a:solidFill>
                    <a:srgbClr val="00F9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timestamp                                      : normal</a:t>
              </a:r>
            </a:p>
          </p:txBody>
        </p:sp>
        <p:pic>
          <p:nvPicPr>
            <p:cNvPr id="216" name="Picture 215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8272455" cy="9212325"/>
            </a:xfrm>
            <a:prstGeom prst="rect">
              <a:avLst/>
            </a:prstGeom>
            <a:effectLst/>
          </p:spPr>
        </p:pic>
      </p:grpSp>
      <p:grpSp>
        <p:nvGrpSpPr>
          <p:cNvPr id="221" name="Group 221"/>
          <p:cNvGrpSpPr/>
          <p:nvPr/>
        </p:nvGrpSpPr>
        <p:grpSpPr>
          <a:xfrm>
            <a:off x="4751925" y="6499201"/>
            <a:ext cx="2581560" cy="2256187"/>
            <a:chOff x="0" y="0"/>
            <a:chExt cx="2581559" cy="2256185"/>
          </a:xfrm>
        </p:grpSpPr>
        <p:sp>
          <p:nvSpPr>
            <p:cNvPr id="219" name="Shape 219"/>
            <p:cNvSpPr/>
            <p:nvPr/>
          </p:nvSpPr>
          <p:spPr>
            <a:xfrm>
              <a:off x="0" y="986185"/>
              <a:ext cx="2581560" cy="1270001"/>
            </a:xfrm>
            <a:prstGeom prst="rightArrow">
              <a:avLst>
                <a:gd name="adj1" fmla="val 32000"/>
                <a:gd name="adj2" fmla="val 64000"/>
              </a:avLst>
            </a:prstGeom>
            <a:gradFill flip="none" rotWithShape="1">
              <a:gsLst>
                <a:gs pos="0">
                  <a:srgbClr val="FFFFFF"/>
                </a:gs>
                <a:gs pos="100000">
                  <a:srgbClr val="91919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000"/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620156" y="0"/>
              <a:ext cx="1341248" cy="861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8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PEV</a:t>
              </a:r>
            </a:p>
          </p:txBody>
        </p:sp>
      </p:grpSp>
      <p:grpSp>
        <p:nvGrpSpPr>
          <p:cNvPr id="224" name="Group 224"/>
          <p:cNvGrpSpPr/>
          <p:nvPr/>
        </p:nvGrpSpPr>
        <p:grpSpPr>
          <a:xfrm>
            <a:off x="16062866" y="6517755"/>
            <a:ext cx="2615392" cy="2219079"/>
            <a:chOff x="-33831" y="-6349"/>
            <a:chExt cx="2615391" cy="2219077"/>
          </a:xfrm>
        </p:grpSpPr>
        <p:sp>
          <p:nvSpPr>
            <p:cNvPr id="222" name="Shape 222"/>
            <p:cNvSpPr/>
            <p:nvPr/>
          </p:nvSpPr>
          <p:spPr>
            <a:xfrm>
              <a:off x="0" y="942727"/>
              <a:ext cx="2581560" cy="1270001"/>
            </a:xfrm>
            <a:prstGeom prst="rightArrow">
              <a:avLst>
                <a:gd name="adj1" fmla="val 32000"/>
                <a:gd name="adj2" fmla="val 64000"/>
              </a:avLst>
            </a:prstGeom>
            <a:gradFill flip="none" rotWithShape="1">
              <a:gsLst>
                <a:gs pos="0">
                  <a:srgbClr val="FFFFFF"/>
                </a:gs>
                <a:gs pos="100000">
                  <a:srgbClr val="91919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000"/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-33832" y="-6350"/>
              <a:ext cx="2437309" cy="861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8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SHA256</a:t>
              </a:r>
            </a:p>
          </p:txBody>
        </p:sp>
      </p:grpSp>
      <p:grpSp>
        <p:nvGrpSpPr>
          <p:cNvPr id="227" name="Group 227"/>
          <p:cNvGrpSpPr/>
          <p:nvPr/>
        </p:nvGrpSpPr>
        <p:grpSpPr>
          <a:xfrm>
            <a:off x="744717" y="5836925"/>
            <a:ext cx="3722891" cy="4604034"/>
            <a:chOff x="0" y="0"/>
            <a:chExt cx="3722890" cy="4604032"/>
          </a:xfrm>
        </p:grpSpPr>
        <p:pic>
          <p:nvPicPr>
            <p:cNvPr id="225" name="pasted-image.icns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722891" cy="37228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6" name="Shape 226"/>
            <p:cNvSpPr/>
            <p:nvPr/>
          </p:nvSpPr>
          <p:spPr>
            <a:xfrm>
              <a:off x="335356" y="3334032"/>
              <a:ext cx="3052178" cy="1270001"/>
            </a:xfrm>
            <a:prstGeom prst="roundRect">
              <a:avLst>
                <a:gd name="adj" fmla="val 25351"/>
              </a:avLst>
            </a:prstGeom>
            <a:gradFill flip="none" rotWithShape="1">
              <a:gsLst>
                <a:gs pos="0">
                  <a:srgbClr val="D4FB79"/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1">
                  <a:latin typeface="ArialUnicodeMS"/>
                  <a:ea typeface="ArialUnicodeMS"/>
                  <a:cs typeface="ArialUnicodeMS"/>
                  <a:sym typeface="ArialUnicodeMS"/>
                </a:defRPr>
              </a:pPr>
              <a:r>
                <a:t>Benign</a:t>
              </a:r>
            </a:p>
            <a:p>
              <a:pPr>
                <a:defRPr sz="3000" b="1">
                  <a:latin typeface="ArialUnicodeMS"/>
                  <a:ea typeface="ArialUnicodeMS"/>
                  <a:cs typeface="ArialUnicodeMS"/>
                  <a:sym typeface="ArialUnicodeMS"/>
                </a:defRPr>
              </a:pPr>
              <a:r>
                <a:t>Executable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5" animBg="1" advAuto="0"/>
      <p:bldP spid="218" grpId="3" animBg="1" advAuto="0"/>
      <p:bldP spid="221" grpId="2" animBg="1" advAuto="0"/>
      <p:bldP spid="224" grpId="4" animBg="1" advAuto="0"/>
      <p:bldP spid="227" grpId="1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/>
          </p:cNvSpPr>
          <p:nvPr>
            <p:ph type="title"/>
          </p:nvPr>
        </p:nvSpPr>
        <p:spPr>
          <a:xfrm>
            <a:off x="1778000" y="378077"/>
            <a:ext cx="20828000" cy="3429001"/>
          </a:xfrm>
          <a:prstGeom prst="rect">
            <a:avLst/>
          </a:prstGeom>
        </p:spPr>
        <p:txBody>
          <a:bodyPr/>
          <a:lstStyle/>
          <a:p>
            <a:r>
              <a:t>Dynamic Analysis</a:t>
            </a:r>
          </a:p>
        </p:txBody>
      </p:sp>
      <p:grpSp>
        <p:nvGrpSpPr>
          <p:cNvPr id="233" name="Group 233"/>
          <p:cNvGrpSpPr/>
          <p:nvPr/>
        </p:nvGrpSpPr>
        <p:grpSpPr>
          <a:xfrm>
            <a:off x="18884641" y="3565583"/>
            <a:ext cx="4750317" cy="9502699"/>
            <a:chOff x="0" y="0"/>
            <a:chExt cx="4750316" cy="9502698"/>
          </a:xfrm>
        </p:grpSpPr>
        <p:sp>
          <p:nvSpPr>
            <p:cNvPr id="230" name="Shape 230"/>
            <p:cNvSpPr/>
            <p:nvPr/>
          </p:nvSpPr>
          <p:spPr>
            <a:xfrm>
              <a:off x="0" y="0"/>
              <a:ext cx="4750317" cy="8197127"/>
            </a:xfrm>
            <a:prstGeom prst="roundRect">
              <a:avLst>
                <a:gd name="adj" fmla="val 7127"/>
              </a:avLst>
            </a:prstGeom>
            <a:gradFill flip="none" rotWithShape="1">
              <a:gsLst>
                <a:gs pos="0">
                  <a:srgbClr val="73FDFF"/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000">
                  <a:latin typeface="ArialUnicodeMS"/>
                  <a:ea typeface="ArialUnicodeMS"/>
                  <a:cs typeface="ArialUnicodeMS"/>
                  <a:sym typeface="ArialUnicodeMS"/>
                </a:defRPr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505604" y="401556"/>
              <a:ext cx="3739110" cy="73940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3600">
                  <a:solidFill>
                    <a:srgbClr val="000000"/>
                  </a:solidFill>
                </a:defRPr>
              </a:pPr>
              <a:r>
                <a:t>f233735b0268...</a:t>
              </a:r>
            </a:p>
            <a:p>
              <a:pPr>
                <a:defRPr sz="3600">
                  <a:solidFill>
                    <a:srgbClr val="000000"/>
                  </a:solidFill>
                </a:defRPr>
              </a:pPr>
              <a:r>
                <a:t>43ac3fa08907...</a:t>
              </a:r>
            </a:p>
            <a:p>
              <a:pPr>
                <a:defRPr sz="3600">
                  <a:solidFill>
                    <a:srgbClr val="000000"/>
                  </a:solidFill>
                </a:defRPr>
              </a:pPr>
              <a:r>
                <a:t>9095bdb85930...</a:t>
              </a:r>
            </a:p>
            <a:p>
              <a:pPr>
                <a:defRPr sz="3600">
                  <a:solidFill>
                    <a:srgbClr val="000000"/>
                  </a:solidFill>
                </a:defRPr>
              </a:pPr>
              <a:r>
                <a:t>1e86d1bc52f2...</a:t>
              </a:r>
            </a:p>
            <a:p>
              <a:pPr>
                <a:defRPr sz="3600">
                  <a:solidFill>
                    <a:srgbClr val="000000"/>
                  </a:solidFill>
                </a:defRPr>
              </a:pPr>
              <a:r>
                <a:t>a384f26ac006...</a:t>
              </a:r>
            </a:p>
            <a:p>
              <a:pPr>
                <a:defRPr sz="3600">
                  <a:solidFill>
                    <a:srgbClr val="000000"/>
                  </a:solidFill>
                </a:defRPr>
              </a:pPr>
              <a:r>
                <a:t>1c98f4f26b67...</a:t>
              </a:r>
            </a:p>
            <a:p>
              <a:pPr>
                <a:defRPr sz="3600">
                  <a:solidFill>
                    <a:srgbClr val="000000"/>
                  </a:solidFill>
                </a:defRPr>
              </a:pPr>
              <a:r>
                <a:t>b7edbb1d306a...</a:t>
              </a:r>
            </a:p>
            <a:p>
              <a:pPr>
                <a:defRPr sz="3600">
                  <a:solidFill>
                    <a:srgbClr val="000000"/>
                  </a:solidFill>
                </a:defRPr>
              </a:pPr>
              <a:r>
                <a:t>a19a1584344c...</a:t>
              </a:r>
            </a:p>
            <a:p>
              <a:pPr>
                <a:defRPr sz="3600">
                  <a:solidFill>
                    <a:srgbClr val="000000"/>
                  </a:solidFill>
                </a:defRPr>
              </a:pPr>
              <a:r>
                <a:t>405dbe690629...</a:t>
              </a:r>
            </a:p>
            <a:p>
              <a:pPr>
                <a:defRPr sz="3600">
                  <a:solidFill>
                    <a:srgbClr val="000000"/>
                  </a:solidFill>
                </a:defRPr>
              </a:pPr>
              <a:r>
                <a:t>c21d631f9b74...</a:t>
              </a:r>
            </a:p>
            <a:p>
              <a:pPr>
                <a:defRPr sz="3600">
                  <a:solidFill>
                    <a:srgbClr val="000000"/>
                  </a:solidFill>
                </a:defRPr>
              </a:pPr>
              <a:r>
                <a:t>2b33588fb038...</a:t>
              </a:r>
            </a:p>
            <a:p>
              <a:pPr>
                <a:defRPr sz="3600">
                  <a:solidFill>
                    <a:srgbClr val="000000"/>
                  </a:solidFill>
                </a:defRPr>
              </a:pPr>
              <a:r>
                <a:t>01508f973c2d...</a:t>
              </a:r>
            </a:p>
            <a:p>
              <a:pPr>
                <a:defRPr sz="3600">
                  <a:solidFill>
                    <a:srgbClr val="000000"/>
                  </a:solidFill>
                </a:defRPr>
              </a:pPr>
              <a:r>
                <a:t>f922e0d1e144...</a:t>
              </a:r>
            </a:p>
          </p:txBody>
        </p:sp>
        <p:sp>
          <p:nvSpPr>
            <p:cNvPr id="232" name="Shape 232"/>
            <p:cNvSpPr/>
            <p:nvPr/>
          </p:nvSpPr>
          <p:spPr>
            <a:xfrm>
              <a:off x="0" y="8349166"/>
              <a:ext cx="4750317" cy="1153533"/>
            </a:xfrm>
            <a:prstGeom prst="roundRect">
              <a:avLst>
                <a:gd name="adj" fmla="val 29349"/>
              </a:avLst>
            </a:prstGeom>
            <a:gradFill flip="none" rotWithShape="1">
              <a:gsLst>
                <a:gs pos="0">
                  <a:srgbClr val="73FDFF"/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700" b="1">
                  <a:latin typeface="ArialUnicodeMS"/>
                  <a:ea typeface="ArialUnicodeMS"/>
                  <a:cs typeface="ArialUnicodeMS"/>
                  <a:sym typeface="ArialUnicodeMS"/>
                </a:defRPr>
              </a:lvl1pPr>
            </a:lstStyle>
            <a:p>
              <a:r>
                <a:t>Training Set</a:t>
              </a:r>
            </a:p>
          </p:txBody>
        </p:sp>
      </p:grpSp>
      <p:grpSp>
        <p:nvGrpSpPr>
          <p:cNvPr id="236" name="Group 236"/>
          <p:cNvGrpSpPr/>
          <p:nvPr/>
        </p:nvGrpSpPr>
        <p:grpSpPr>
          <a:xfrm>
            <a:off x="16065241" y="6714428"/>
            <a:ext cx="2615392" cy="2219078"/>
            <a:chOff x="-33831" y="-6349"/>
            <a:chExt cx="2615391" cy="2219077"/>
          </a:xfrm>
        </p:grpSpPr>
        <p:sp>
          <p:nvSpPr>
            <p:cNvPr id="234" name="Shape 234"/>
            <p:cNvSpPr/>
            <p:nvPr/>
          </p:nvSpPr>
          <p:spPr>
            <a:xfrm>
              <a:off x="0" y="942727"/>
              <a:ext cx="2581560" cy="1270001"/>
            </a:xfrm>
            <a:prstGeom prst="rightArrow">
              <a:avLst>
                <a:gd name="adj1" fmla="val 32000"/>
                <a:gd name="adj2" fmla="val 64000"/>
              </a:avLst>
            </a:prstGeom>
            <a:gradFill flip="none" rotWithShape="1">
              <a:gsLst>
                <a:gs pos="0">
                  <a:srgbClr val="FFFFFF"/>
                </a:gs>
                <a:gs pos="100000">
                  <a:srgbClr val="91919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000"/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-33832" y="-6350"/>
              <a:ext cx="2437309" cy="861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8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SHA256</a:t>
              </a:r>
            </a:p>
          </p:txBody>
        </p:sp>
      </p:grpSp>
      <p:grpSp>
        <p:nvGrpSpPr>
          <p:cNvPr id="239" name="Group 239"/>
          <p:cNvGrpSpPr/>
          <p:nvPr/>
        </p:nvGrpSpPr>
        <p:grpSpPr>
          <a:xfrm>
            <a:off x="749041" y="6022775"/>
            <a:ext cx="3722892" cy="4604033"/>
            <a:chOff x="0" y="0"/>
            <a:chExt cx="3722890" cy="4604032"/>
          </a:xfrm>
        </p:grpSpPr>
        <p:pic>
          <p:nvPicPr>
            <p:cNvPr id="237" name="pasted-image.icns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722891" cy="37228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8" name="Shape 238"/>
            <p:cNvSpPr/>
            <p:nvPr/>
          </p:nvSpPr>
          <p:spPr>
            <a:xfrm>
              <a:off x="335356" y="3334032"/>
              <a:ext cx="3052178" cy="1270001"/>
            </a:xfrm>
            <a:prstGeom prst="roundRect">
              <a:avLst>
                <a:gd name="adj" fmla="val 25351"/>
              </a:avLst>
            </a:prstGeom>
            <a:gradFill flip="none" rotWithShape="1">
              <a:gsLst>
                <a:gs pos="0">
                  <a:srgbClr val="D4FB79"/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1">
                  <a:latin typeface="ArialUnicodeMS"/>
                  <a:ea typeface="ArialUnicodeMS"/>
                  <a:cs typeface="ArialUnicodeMS"/>
                  <a:sym typeface="ArialUnicodeMS"/>
                </a:defRPr>
              </a:pPr>
              <a:r>
                <a:t>Benign</a:t>
              </a:r>
            </a:p>
            <a:p>
              <a:pPr>
                <a:defRPr sz="3000" b="1">
                  <a:latin typeface="ArialUnicodeMS"/>
                  <a:ea typeface="ArialUnicodeMS"/>
                  <a:cs typeface="ArialUnicodeMS"/>
                  <a:sym typeface="ArialUnicodeMS"/>
                </a:defRPr>
              </a:pPr>
              <a:r>
                <a:t>Executable</a:t>
              </a:r>
            </a:p>
          </p:txBody>
        </p:sp>
      </p:grpSp>
      <p:grpSp>
        <p:nvGrpSpPr>
          <p:cNvPr id="242" name="Group 242"/>
          <p:cNvGrpSpPr/>
          <p:nvPr/>
        </p:nvGrpSpPr>
        <p:grpSpPr>
          <a:xfrm>
            <a:off x="4749541" y="6683175"/>
            <a:ext cx="2581561" cy="2230785"/>
            <a:chOff x="0" y="0"/>
            <a:chExt cx="2581559" cy="2230783"/>
          </a:xfrm>
        </p:grpSpPr>
        <p:sp>
          <p:nvSpPr>
            <p:cNvPr id="240" name="Shape 240"/>
            <p:cNvSpPr/>
            <p:nvPr/>
          </p:nvSpPr>
          <p:spPr>
            <a:xfrm>
              <a:off x="0" y="960783"/>
              <a:ext cx="2581560" cy="1270001"/>
            </a:xfrm>
            <a:prstGeom prst="rightArrow">
              <a:avLst>
                <a:gd name="adj1" fmla="val 32000"/>
                <a:gd name="adj2" fmla="val 64000"/>
              </a:avLst>
            </a:prstGeom>
            <a:gradFill flip="none" rotWithShape="1">
              <a:gsLst>
                <a:gs pos="0">
                  <a:srgbClr val="FFFFFF"/>
                </a:gs>
                <a:gs pos="100000">
                  <a:srgbClr val="91919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000"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0" y="0"/>
              <a:ext cx="2425116" cy="861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8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NtTrace</a:t>
              </a:r>
            </a:p>
          </p:txBody>
        </p:sp>
      </p:grpSp>
      <p:grpSp>
        <p:nvGrpSpPr>
          <p:cNvPr id="252" name="Group 252"/>
          <p:cNvGrpSpPr/>
          <p:nvPr/>
        </p:nvGrpSpPr>
        <p:grpSpPr>
          <a:xfrm>
            <a:off x="7840109" y="3768744"/>
            <a:ext cx="7697826" cy="9096376"/>
            <a:chOff x="-38099" y="-38100"/>
            <a:chExt cx="7697824" cy="9096375"/>
          </a:xfrm>
        </p:grpSpPr>
        <p:grpSp>
          <p:nvGrpSpPr>
            <p:cNvPr id="245" name="Group 245"/>
            <p:cNvGrpSpPr/>
            <p:nvPr/>
          </p:nvGrpSpPr>
          <p:grpSpPr>
            <a:xfrm>
              <a:off x="-38100" y="-38100"/>
              <a:ext cx="7697825" cy="9096375"/>
              <a:chOff x="0" y="0"/>
              <a:chExt cx="7697824" cy="9096375"/>
            </a:xfrm>
          </p:grpSpPr>
          <p:sp>
            <p:nvSpPr>
              <p:cNvPr id="244" name="Shape 244"/>
              <p:cNvSpPr/>
              <p:nvPr/>
            </p:nvSpPr>
            <p:spPr>
              <a:xfrm>
                <a:off x="38100" y="38100"/>
                <a:ext cx="7621625" cy="90201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/>
              <a:p>
                <a:pPr algn="l">
                  <a:defRPr sz="2800" b="1">
                    <a:solidFill>
                      <a:srgbClr val="00F900"/>
                    </a:solidFill>
                    <a:latin typeface="ArialUnicodeMS"/>
                    <a:ea typeface="ArialUnicodeMS"/>
                    <a:cs typeface="ArialUnicodeMS"/>
                    <a:sym typeface="ArialUnicodeMS"/>
                  </a:defRPr>
                </a:pPr>
                <a:r>
                  <a:t>Process 3048 starting at 003F2D6C</a:t>
                </a:r>
              </a:p>
              <a:p>
                <a:pPr algn="l">
                  <a:defRPr sz="2800" b="1">
                    <a:solidFill>
                      <a:srgbClr val="00F900"/>
                    </a:solidFill>
                    <a:latin typeface="ArialUnicodeMS"/>
                    <a:ea typeface="ArialUnicodeMS"/>
                    <a:cs typeface="ArialUnicodeMS"/>
                    <a:sym typeface="ArialUnicodeMS"/>
                  </a:defRPr>
                </a:pPr>
                <a:r>
                  <a:t>C:\Windows\System32\calc.exe</a:t>
                </a:r>
              </a:p>
              <a:p>
                <a:pPr algn="l">
                  <a:defRPr sz="2800" b="1">
                    <a:solidFill>
                      <a:srgbClr val="00F900"/>
                    </a:solidFill>
                    <a:latin typeface="ArialUnicodeMS"/>
                    <a:ea typeface="ArialUnicodeMS"/>
                    <a:cs typeface="ArialUnicodeMS"/>
                    <a:sym typeface="ArialUnicodeMS"/>
                  </a:defRPr>
                </a:pPr>
                <a:r>
                  <a:t>Loaded DLL at 77270000 ntdll.dll</a:t>
                </a:r>
              </a:p>
              <a:p>
                <a:pPr algn="l">
                  <a:defRPr sz="2800" b="1">
                    <a:solidFill>
                      <a:srgbClr val="00F900"/>
                    </a:solidFill>
                    <a:latin typeface="ArialUnicodeMS"/>
                    <a:ea typeface="ArialUnicodeMS"/>
                    <a:cs typeface="ArialUnicodeMS"/>
                    <a:sym typeface="ArialUnicodeMS"/>
                  </a:defRPr>
                </a:pPr>
                <a:r>
                  <a:t/>
                </a:r>
                <a:br/>
                <a:r>
                  <a:t>NtQueryInformationProcess</a:t>
                </a:r>
              </a:p>
              <a:p>
                <a:pPr algn="l">
                  <a:defRPr sz="2800" b="1">
                    <a:solidFill>
                      <a:srgbClr val="00F900"/>
                    </a:solidFill>
                    <a:latin typeface="ArialUnicodeMS"/>
                    <a:ea typeface="ArialUnicodeMS"/>
                    <a:cs typeface="ArialUnicodeMS"/>
                    <a:sym typeface="ArialUnicodeMS"/>
                  </a:defRPr>
                </a:pPr>
                <a:r>
                  <a:t>NtQueryInformationProcess</a:t>
                </a:r>
              </a:p>
              <a:p>
                <a:pPr algn="l">
                  <a:defRPr sz="2800" b="1">
                    <a:solidFill>
                      <a:srgbClr val="00F900"/>
                    </a:solidFill>
                    <a:latin typeface="ArialUnicodeMS"/>
                    <a:ea typeface="ArialUnicodeMS"/>
                    <a:cs typeface="ArialUnicodeMS"/>
                    <a:sym typeface="ArialUnicodeMS"/>
                  </a:defRPr>
                </a:pPr>
                <a:r>
                  <a:t>NtOpenKey</a:t>
                </a:r>
              </a:p>
              <a:p>
                <a:pPr algn="l">
                  <a:defRPr sz="2800" b="1">
                    <a:solidFill>
                      <a:srgbClr val="00F900"/>
                    </a:solidFill>
                    <a:latin typeface="ArialUnicodeMS"/>
                    <a:ea typeface="ArialUnicodeMS"/>
                    <a:cs typeface="ArialUnicodeMS"/>
                    <a:sym typeface="ArialUnicodeMS"/>
                  </a:defRPr>
                </a:pPr>
                <a:r>
                  <a:t>NtOpenKey</a:t>
                </a:r>
              </a:p>
              <a:p>
                <a:pPr algn="l">
                  <a:defRPr sz="2800" b="1">
                    <a:solidFill>
                      <a:srgbClr val="00F900"/>
                    </a:solidFill>
                    <a:latin typeface="ArialUnicodeMS"/>
                    <a:ea typeface="ArialUnicodeMS"/>
                    <a:cs typeface="ArialUnicodeMS"/>
                    <a:sym typeface="ArialUnicodeMS"/>
                  </a:defRPr>
                </a:pPr>
                <a:r>
                  <a:t>NtOpenKey</a:t>
                </a:r>
              </a:p>
              <a:p>
                <a:pPr algn="l">
                  <a:defRPr sz="2800" b="1">
                    <a:solidFill>
                      <a:srgbClr val="00F900"/>
                    </a:solidFill>
                    <a:latin typeface="ArialUnicodeMS"/>
                    <a:ea typeface="ArialUnicodeMS"/>
                    <a:cs typeface="ArialUnicodeMS"/>
                    <a:sym typeface="ArialUnicodeMS"/>
                  </a:defRPr>
                </a:pPr>
                <a:r>
                  <a:t>NtQueryValueKey</a:t>
                </a:r>
              </a:p>
              <a:p>
                <a:pPr algn="l">
                  <a:defRPr sz="2800" b="1">
                    <a:solidFill>
                      <a:srgbClr val="00F900"/>
                    </a:solidFill>
                    <a:latin typeface="ArialUnicodeMS"/>
                    <a:ea typeface="ArialUnicodeMS"/>
                    <a:cs typeface="ArialUnicodeMS"/>
                    <a:sym typeface="ArialUnicodeMS"/>
                  </a:defRPr>
                </a:pPr>
                <a:r>
                  <a:t>NtClose</a:t>
                </a:r>
              </a:p>
              <a:p>
                <a:pPr algn="l">
                  <a:defRPr sz="2800" b="1">
                    <a:solidFill>
                      <a:srgbClr val="00F900"/>
                    </a:solidFill>
                    <a:latin typeface="ArialUnicodeMS"/>
                    <a:ea typeface="ArialUnicodeMS"/>
                    <a:cs typeface="ArialUnicodeMS"/>
                    <a:sym typeface="ArialUnicodeMS"/>
                  </a:defRPr>
                </a:pPr>
                <a:r>
                  <a:t>NtQueryInformationProcess</a:t>
                </a:r>
              </a:p>
              <a:p>
                <a:pPr algn="l">
                  <a:defRPr sz="2800" b="1">
                    <a:solidFill>
                      <a:srgbClr val="00F900"/>
                    </a:solidFill>
                    <a:latin typeface="ArialUnicodeMS"/>
                    <a:ea typeface="ArialUnicodeMS"/>
                    <a:cs typeface="ArialUnicodeMS"/>
                    <a:sym typeface="ArialUnicodeMS"/>
                  </a:defRPr>
                </a:pPr>
                <a:r>
                  <a:t>NtQueryInformationProcess</a:t>
                </a:r>
              </a:p>
              <a:p>
                <a:pPr algn="l">
                  <a:defRPr sz="2800" b="1">
                    <a:solidFill>
                      <a:srgbClr val="00F900"/>
                    </a:solidFill>
                    <a:latin typeface="ArialUnicodeMS"/>
                    <a:ea typeface="ArialUnicodeMS"/>
                    <a:cs typeface="ArialUnicodeMS"/>
                    <a:sym typeface="ArialUnicodeMS"/>
                  </a:defRPr>
                </a:pPr>
                <a:r>
                  <a:t>NtQueryInformationProcess</a:t>
                </a:r>
              </a:p>
              <a:p>
                <a:pPr algn="l">
                  <a:defRPr sz="2800" b="1">
                    <a:solidFill>
                      <a:srgbClr val="00F900"/>
                    </a:solidFill>
                    <a:latin typeface="ArialUnicodeMS"/>
                    <a:ea typeface="ArialUnicodeMS"/>
                    <a:cs typeface="ArialUnicodeMS"/>
                    <a:sym typeface="ArialUnicodeMS"/>
                  </a:defRPr>
                </a:pPr>
                <a:r>
                  <a:t>NtQuerySystemInformation</a:t>
                </a:r>
              </a:p>
              <a:p>
                <a:pPr algn="l">
                  <a:defRPr sz="2800" b="1">
                    <a:solidFill>
                      <a:srgbClr val="00F900"/>
                    </a:solidFill>
                    <a:latin typeface="ArialUnicodeMS"/>
                    <a:ea typeface="ArialUnicodeMS"/>
                    <a:cs typeface="ArialUnicodeMS"/>
                    <a:sym typeface="ArialUnicodeMS"/>
                  </a:defRPr>
                </a:pPr>
                <a:r>
                  <a:t>NtQuerySystemInformation</a:t>
                </a:r>
              </a:p>
              <a:p>
                <a:pPr algn="l">
                  <a:defRPr sz="2800" b="1">
                    <a:solidFill>
                      <a:srgbClr val="00F900"/>
                    </a:solidFill>
                    <a:latin typeface="ArialUnicodeMS"/>
                    <a:ea typeface="ArialUnicodeMS"/>
                    <a:cs typeface="ArialUnicodeMS"/>
                    <a:sym typeface="ArialUnicodeMS"/>
                  </a:defRPr>
                </a:pPr>
                <a:r>
                  <a:t>NtAllocateVirtualMemory</a:t>
                </a:r>
              </a:p>
              <a:p>
                <a:pPr algn="l">
                  <a:defRPr sz="2800" b="1">
                    <a:solidFill>
                      <a:srgbClr val="00F900"/>
                    </a:solidFill>
                    <a:latin typeface="ArialUnicodeMS"/>
                    <a:ea typeface="ArialUnicodeMS"/>
                    <a:cs typeface="ArialUnicodeMS"/>
                    <a:sym typeface="ArialUnicodeMS"/>
                  </a:defRPr>
                </a:pPr>
                <a:r>
                  <a:t>NtFreeVirtualMemory</a:t>
                </a:r>
              </a:p>
              <a:p>
                <a:pPr algn="l">
                  <a:defRPr sz="2800" b="1">
                    <a:solidFill>
                      <a:srgbClr val="00F900"/>
                    </a:solidFill>
                    <a:latin typeface="ArialUnicodeMS"/>
                    <a:ea typeface="ArialUnicodeMS"/>
                    <a:cs typeface="ArialUnicodeMS"/>
                    <a:sym typeface="ArialUnicodeMS"/>
                  </a:defRPr>
                </a:pPr>
                <a:r>
                  <a:t>NtAllocateVirtualMemory</a:t>
                </a:r>
              </a:p>
              <a:p>
                <a:pPr algn="l">
                  <a:defRPr sz="2800" b="1">
                    <a:solidFill>
                      <a:srgbClr val="00F900"/>
                    </a:solidFill>
                    <a:latin typeface="ArialUnicodeMS"/>
                    <a:ea typeface="ArialUnicodeMS"/>
                    <a:cs typeface="ArialUnicodeMS"/>
                    <a:sym typeface="ArialUnicodeMS"/>
                  </a:defRPr>
                </a:pPr>
                <a:r>
                  <a:t>NtQuerySystemInformation</a:t>
                </a:r>
              </a:p>
              <a:p>
                <a:pPr algn="l">
                  <a:defRPr sz="2800" b="1">
                    <a:solidFill>
                      <a:srgbClr val="00F900"/>
                    </a:solidFill>
                    <a:latin typeface="ArialUnicodeMS"/>
                    <a:ea typeface="ArialUnicodeMS"/>
                    <a:cs typeface="ArialUnicodeMS"/>
                    <a:sym typeface="ArialUnicodeMS"/>
                  </a:defRPr>
                </a:pPr>
                <a:r>
                  <a:t>NtAllocateVirtualMemory</a:t>
                </a:r>
              </a:p>
            </p:txBody>
          </p:sp>
          <p:pic>
            <p:nvPicPr>
              <p:cNvPr id="243" name="Picture 242"/>
              <p:cNvPicPr>
                <a:picLocks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-1"/>
                <a:ext cx="7697825" cy="9096376"/>
              </a:xfrm>
              <a:prstGeom prst="rect">
                <a:avLst/>
              </a:prstGeom>
              <a:effectLst/>
            </p:spPr>
          </p:pic>
        </p:grpSp>
        <p:sp>
          <p:nvSpPr>
            <p:cNvPr id="246" name="Shape 246"/>
            <p:cNvSpPr/>
            <p:nvPr/>
          </p:nvSpPr>
          <p:spPr>
            <a:xfrm>
              <a:off x="4723165" y="1068843"/>
              <a:ext cx="1001396" cy="31425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0000"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r>
                <a:t>}</a:t>
              </a:r>
            </a:p>
          </p:txBody>
        </p:sp>
        <p:sp>
          <p:nvSpPr>
            <p:cNvPr id="247" name="Shape 247"/>
            <p:cNvSpPr/>
            <p:nvPr/>
          </p:nvSpPr>
          <p:spPr>
            <a:xfrm>
              <a:off x="6148953" y="2309092"/>
              <a:ext cx="1001396" cy="31425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0000">
                  <a:solidFill>
                    <a:schemeClr val="accent6">
                      <a:satOff val="24555"/>
                      <a:lumOff val="22232"/>
                    </a:schemeClr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r>
                <a:t>}</a:t>
              </a:r>
            </a:p>
          </p:txBody>
        </p:sp>
        <p:sp>
          <p:nvSpPr>
            <p:cNvPr id="248" name="Shape 248"/>
            <p:cNvSpPr/>
            <p:nvPr/>
          </p:nvSpPr>
          <p:spPr>
            <a:xfrm>
              <a:off x="4723165" y="3385232"/>
              <a:ext cx="1001396" cy="31425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0000">
                  <a:solidFill>
                    <a:srgbClr val="FFFB00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r>
                <a:t>}</a:t>
              </a:r>
            </a:p>
          </p:txBody>
        </p:sp>
        <p:sp>
          <p:nvSpPr>
            <p:cNvPr id="249" name="Shape 249"/>
            <p:cNvSpPr/>
            <p:nvPr/>
          </p:nvSpPr>
          <p:spPr>
            <a:xfrm>
              <a:off x="6148953" y="4609806"/>
              <a:ext cx="1001396" cy="31425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0000">
                  <a:solidFill>
                    <a:schemeClr val="accent2">
                      <a:hueOff val="-2057865"/>
                      <a:satOff val="-1362"/>
                      <a:lumOff val="13058"/>
                    </a:schemeClr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r>
                <a:t>}</a:t>
              </a:r>
            </a:p>
          </p:txBody>
        </p:sp>
        <p:sp>
          <p:nvSpPr>
            <p:cNvPr id="250" name="Shape 250"/>
            <p:cNvSpPr/>
            <p:nvPr/>
          </p:nvSpPr>
          <p:spPr>
            <a:xfrm>
              <a:off x="4723165" y="5723056"/>
              <a:ext cx="1001396" cy="31425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0000">
                  <a:solidFill>
                    <a:srgbClr val="FF9300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r>
                <a:t>}</a:t>
              </a:r>
            </a:p>
          </p:txBody>
        </p:sp>
        <p:sp>
          <p:nvSpPr>
            <p:cNvPr id="251" name="Shape 251"/>
            <p:cNvSpPr/>
            <p:nvPr/>
          </p:nvSpPr>
          <p:spPr>
            <a:xfrm>
              <a:off x="5295274" y="1682403"/>
              <a:ext cx="2344650" cy="861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800" b="1">
                  <a:solidFill>
                    <a:srgbClr val="FFFC79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5-Gram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" grpId="5" animBg="1" advAuto="0"/>
      <p:bldP spid="236" grpId="4" animBg="1" advAuto="0"/>
      <p:bldP spid="239" grpId="1" animBg="1" advAuto="0"/>
      <p:bldP spid="242" grpId="2" animBg="1" advAuto="0"/>
      <p:bldP spid="252" grpId="3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/>
          </p:cNvSpPr>
          <p:nvPr>
            <p:ph type="title"/>
          </p:nvPr>
        </p:nvSpPr>
        <p:spPr>
          <a:xfrm>
            <a:off x="1778000" y="-241300"/>
            <a:ext cx="20828000" cy="3429000"/>
          </a:xfrm>
          <a:prstGeom prst="rect">
            <a:avLst/>
          </a:prstGeom>
        </p:spPr>
        <p:txBody>
          <a:bodyPr/>
          <a:lstStyle/>
          <a:p>
            <a:r>
              <a:t>Classifier</a:t>
            </a:r>
          </a:p>
        </p:txBody>
      </p:sp>
      <p:grpSp>
        <p:nvGrpSpPr>
          <p:cNvPr id="258" name="Group 258"/>
          <p:cNvGrpSpPr/>
          <p:nvPr/>
        </p:nvGrpSpPr>
        <p:grpSpPr>
          <a:xfrm>
            <a:off x="19597261" y="3446822"/>
            <a:ext cx="3453280" cy="6908061"/>
            <a:chOff x="0" y="0"/>
            <a:chExt cx="3453279" cy="6908060"/>
          </a:xfrm>
        </p:grpSpPr>
        <p:sp>
          <p:nvSpPr>
            <p:cNvPr id="255" name="Shape 255"/>
            <p:cNvSpPr/>
            <p:nvPr/>
          </p:nvSpPr>
          <p:spPr>
            <a:xfrm>
              <a:off x="0" y="0"/>
              <a:ext cx="3453280" cy="5958965"/>
            </a:xfrm>
            <a:prstGeom prst="roundRect">
              <a:avLst>
                <a:gd name="adj" fmla="val 7127"/>
              </a:avLst>
            </a:prstGeom>
            <a:gradFill flip="none" rotWithShape="1">
              <a:gsLst>
                <a:gs pos="0">
                  <a:srgbClr val="73FDFF"/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000">
                  <a:latin typeface="ArialUnicodeMS"/>
                  <a:ea typeface="ArialUnicodeMS"/>
                  <a:cs typeface="ArialUnicodeMS"/>
                  <a:sym typeface="ArialUnicodeMS"/>
                </a:defRPr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367553" y="291914"/>
              <a:ext cx="2718175" cy="5375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2400">
                  <a:solidFill>
                    <a:srgbClr val="000000"/>
                  </a:solidFill>
                </a:defRPr>
              </a:pPr>
              <a:r>
                <a:t>f233735b0268...</a:t>
              </a:r>
            </a:p>
            <a:p>
              <a:pPr>
                <a:defRPr sz="2400">
                  <a:solidFill>
                    <a:srgbClr val="000000"/>
                  </a:solidFill>
                </a:defRPr>
              </a:pPr>
              <a:r>
                <a:t>43ac3fa08907...</a:t>
              </a:r>
            </a:p>
            <a:p>
              <a:pPr>
                <a:defRPr sz="2400">
                  <a:solidFill>
                    <a:srgbClr val="000000"/>
                  </a:solidFill>
                </a:defRPr>
              </a:pPr>
              <a:r>
                <a:t>9095bdb85930...</a:t>
              </a:r>
            </a:p>
            <a:p>
              <a:pPr>
                <a:defRPr sz="2400">
                  <a:solidFill>
                    <a:srgbClr val="000000"/>
                  </a:solidFill>
                </a:defRPr>
              </a:pPr>
              <a:r>
                <a:t>1e86d1bc52f2...</a:t>
              </a:r>
            </a:p>
            <a:p>
              <a:pPr>
                <a:defRPr sz="2400">
                  <a:solidFill>
                    <a:srgbClr val="000000"/>
                  </a:solidFill>
                </a:defRPr>
              </a:pPr>
              <a:r>
                <a:t>a384f26ac006...</a:t>
              </a:r>
            </a:p>
            <a:p>
              <a:pPr>
                <a:defRPr sz="2400">
                  <a:solidFill>
                    <a:srgbClr val="000000"/>
                  </a:solidFill>
                </a:defRPr>
              </a:pPr>
              <a:r>
                <a:t>1c98f4f26b67...</a:t>
              </a:r>
            </a:p>
            <a:p>
              <a:pPr>
                <a:defRPr sz="2400">
                  <a:solidFill>
                    <a:srgbClr val="000000"/>
                  </a:solidFill>
                </a:defRPr>
              </a:pPr>
              <a:r>
                <a:t>b7edbb1d306a...</a:t>
              </a:r>
            </a:p>
            <a:p>
              <a:pPr>
                <a:defRPr sz="2400">
                  <a:solidFill>
                    <a:srgbClr val="000000"/>
                  </a:solidFill>
                </a:defRPr>
              </a:pPr>
              <a:r>
                <a:t>a19a1584344c...</a:t>
              </a:r>
            </a:p>
            <a:p>
              <a:pPr>
                <a:defRPr sz="2400">
                  <a:solidFill>
                    <a:srgbClr val="000000"/>
                  </a:solidFill>
                </a:defRPr>
              </a:pPr>
              <a:r>
                <a:t>405dbe690629...</a:t>
              </a:r>
            </a:p>
            <a:p>
              <a:pPr>
                <a:defRPr sz="2400">
                  <a:solidFill>
                    <a:srgbClr val="000000"/>
                  </a:solidFill>
                </a:defRPr>
              </a:pPr>
              <a:r>
                <a:t>c21d631f9b74...</a:t>
              </a:r>
            </a:p>
            <a:p>
              <a:pPr>
                <a:defRPr sz="2400">
                  <a:solidFill>
                    <a:srgbClr val="000000"/>
                  </a:solidFill>
                </a:defRPr>
              </a:pPr>
              <a:r>
                <a:t>2b33588fb038...</a:t>
              </a:r>
            </a:p>
            <a:p>
              <a:pPr>
                <a:defRPr sz="2400">
                  <a:solidFill>
                    <a:srgbClr val="000000"/>
                  </a:solidFill>
                </a:defRPr>
              </a:pPr>
              <a:r>
                <a:t>01508f973c2d...</a:t>
              </a:r>
            </a:p>
            <a:p>
              <a:pPr>
                <a:defRPr sz="2400">
                  <a:solidFill>
                    <a:srgbClr val="000000"/>
                  </a:solidFill>
                </a:defRPr>
              </a:pPr>
              <a:r>
                <a:t>f922e0d1e144...</a:t>
              </a:r>
            </a:p>
          </p:txBody>
        </p:sp>
        <p:sp>
          <p:nvSpPr>
            <p:cNvPr id="257" name="Shape 257"/>
            <p:cNvSpPr/>
            <p:nvPr/>
          </p:nvSpPr>
          <p:spPr>
            <a:xfrm>
              <a:off x="0" y="6069491"/>
              <a:ext cx="3453280" cy="838570"/>
            </a:xfrm>
            <a:prstGeom prst="roundRect">
              <a:avLst>
                <a:gd name="adj" fmla="val 29349"/>
              </a:avLst>
            </a:prstGeom>
            <a:gradFill flip="none" rotWithShape="1">
              <a:gsLst>
                <a:gs pos="0">
                  <a:srgbClr val="73FDFF"/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700" b="1">
                  <a:latin typeface="ArialUnicodeMS"/>
                  <a:ea typeface="ArialUnicodeMS"/>
                  <a:cs typeface="ArialUnicodeMS"/>
                  <a:sym typeface="ArialUnicodeMS"/>
                </a:defRPr>
              </a:lvl1pPr>
            </a:lstStyle>
            <a:p>
              <a:r>
                <a:t>Training Set</a:t>
              </a:r>
            </a:p>
          </p:txBody>
        </p:sp>
      </p:grpSp>
      <p:grpSp>
        <p:nvGrpSpPr>
          <p:cNvPr id="261" name="Group 261"/>
          <p:cNvGrpSpPr/>
          <p:nvPr/>
        </p:nvGrpSpPr>
        <p:grpSpPr>
          <a:xfrm>
            <a:off x="1333459" y="4598836"/>
            <a:ext cx="3722892" cy="4604033"/>
            <a:chOff x="0" y="0"/>
            <a:chExt cx="3722890" cy="4604032"/>
          </a:xfrm>
        </p:grpSpPr>
        <p:pic>
          <p:nvPicPr>
            <p:cNvPr id="259" name="pasted-image.icns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722891" cy="37228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0" name="Shape 260"/>
            <p:cNvSpPr/>
            <p:nvPr/>
          </p:nvSpPr>
          <p:spPr>
            <a:xfrm>
              <a:off x="335356" y="3334032"/>
              <a:ext cx="3052178" cy="1270001"/>
            </a:xfrm>
            <a:prstGeom prst="roundRect">
              <a:avLst>
                <a:gd name="adj" fmla="val 25351"/>
              </a:avLst>
            </a:prstGeom>
            <a:gradFill flip="none" rotWithShape="1">
              <a:gsLst>
                <a:gs pos="0">
                  <a:srgbClr val="FFFB00"/>
                </a:gs>
                <a:gs pos="100000">
                  <a:schemeClr val="accent3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000">
                  <a:solidFill>
                    <a:srgbClr val="000000"/>
                  </a:solidFill>
                  <a:latin typeface="ArialUnicodeMS"/>
                  <a:ea typeface="ArialUnicodeMS"/>
                  <a:cs typeface="ArialUnicodeMS"/>
                  <a:sym typeface="ArialUnicodeMS"/>
                </a:defRPr>
              </a:lvl1pPr>
            </a:lstStyle>
            <a:p>
              <a:r>
                <a:t>Unknown Executable</a:t>
              </a:r>
            </a:p>
          </p:txBody>
        </p:sp>
      </p:grpSp>
      <p:sp>
        <p:nvSpPr>
          <p:cNvPr id="262" name="Shape 262"/>
          <p:cNvSpPr/>
          <p:nvPr/>
        </p:nvSpPr>
        <p:spPr>
          <a:xfrm>
            <a:off x="5812564" y="6152559"/>
            <a:ext cx="1401466" cy="787050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FFFFFF"/>
              </a:gs>
              <a:gs pos="100000">
                <a:srgbClr val="919191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000"/>
            </a:pPr>
            <a:endParaRPr/>
          </a:p>
        </p:txBody>
      </p:sp>
      <p:sp>
        <p:nvSpPr>
          <p:cNvPr id="263" name="Shape 263"/>
          <p:cNvSpPr/>
          <p:nvPr/>
        </p:nvSpPr>
        <p:spPr>
          <a:xfrm flipH="1">
            <a:off x="17039794" y="6152559"/>
            <a:ext cx="1401465" cy="787050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FFFFFF"/>
              </a:gs>
              <a:gs pos="100000">
                <a:srgbClr val="919191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000"/>
            </a:pPr>
            <a:endParaRPr/>
          </a:p>
        </p:txBody>
      </p:sp>
      <p:grpSp>
        <p:nvGrpSpPr>
          <p:cNvPr id="272" name="Group 272"/>
          <p:cNvGrpSpPr/>
          <p:nvPr/>
        </p:nvGrpSpPr>
        <p:grpSpPr>
          <a:xfrm>
            <a:off x="7970244" y="3474541"/>
            <a:ext cx="7913547" cy="6143085"/>
            <a:chOff x="0" y="0"/>
            <a:chExt cx="7913546" cy="6143084"/>
          </a:xfrm>
        </p:grpSpPr>
        <p:sp>
          <p:nvSpPr>
            <p:cNvPr id="264" name="Shape 264"/>
            <p:cNvSpPr/>
            <p:nvPr/>
          </p:nvSpPr>
          <p:spPr>
            <a:xfrm>
              <a:off x="23529" y="755351"/>
              <a:ext cx="5387733" cy="5387734"/>
            </a:xfrm>
            <a:prstGeom prst="rect">
              <a:avLst/>
            </a:prstGeom>
            <a:solidFill>
              <a:schemeClr val="accent1">
                <a:hueOff val="-37249"/>
                <a:satOff val="-2150"/>
                <a:lumOff val="12811"/>
                <a:alpha val="39816"/>
              </a:schemeClr>
            </a:solidFill>
            <a:ln w="76200" cap="flat">
              <a:solidFill>
                <a:srgbClr val="FFFFFF">
                  <a:alpha val="39816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000"/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2525813" y="0"/>
              <a:ext cx="5387734" cy="5387734"/>
            </a:xfrm>
            <a:prstGeom prst="rect">
              <a:avLst/>
            </a:prstGeom>
            <a:solidFill>
              <a:schemeClr val="accent1">
                <a:hueOff val="-37249"/>
                <a:satOff val="-2150"/>
                <a:lumOff val="12811"/>
                <a:alpha val="63712"/>
              </a:schemeClr>
            </a:solidFill>
            <a:ln w="76200" cap="flat">
              <a:solidFill>
                <a:srgbClr val="FFFFFF">
                  <a:alpha val="63712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000"/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 flipV="1">
              <a:off x="0" y="25608"/>
              <a:ext cx="2537975" cy="753363"/>
            </a:xfrm>
            <a:prstGeom prst="line">
              <a:avLst/>
            </a:prstGeom>
            <a:noFill/>
            <a:ln w="76200" cap="flat">
              <a:solidFill>
                <a:srgbClr val="FFFFFF">
                  <a:alpha val="63819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000"/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 flipV="1">
              <a:off x="5369196" y="25608"/>
              <a:ext cx="2537975" cy="753363"/>
            </a:xfrm>
            <a:prstGeom prst="line">
              <a:avLst/>
            </a:prstGeom>
            <a:noFill/>
            <a:ln w="76200" cap="flat">
              <a:solidFill>
                <a:srgbClr val="FFFFFF">
                  <a:alpha val="63819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000"/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 flipV="1">
              <a:off x="5369196" y="5369948"/>
              <a:ext cx="2537975" cy="753363"/>
            </a:xfrm>
            <a:prstGeom prst="line">
              <a:avLst/>
            </a:prstGeom>
            <a:noFill/>
            <a:ln w="76200" cap="flat">
              <a:solidFill>
                <a:srgbClr val="FFFFFF">
                  <a:alpha val="63819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000"/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 flipV="1">
              <a:off x="0" y="5369947"/>
              <a:ext cx="2537975" cy="753363"/>
            </a:xfrm>
            <a:prstGeom prst="line">
              <a:avLst/>
            </a:prstGeom>
            <a:noFill/>
            <a:ln w="76200" cap="flat">
              <a:solidFill>
                <a:srgbClr val="FFFFFF">
                  <a:alpha val="64032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000"/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222442" y="73668"/>
              <a:ext cx="2293115" cy="680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3">
                <a:alphaModFix amt="64190"/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000"/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 rot="10800000">
              <a:off x="5420656" y="5406328"/>
              <a:ext cx="2293115" cy="680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blipFill rotWithShape="1">
              <a:blip r:embed="rId3">
                <a:alphaModFix amt="64190"/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000"/>
              </a:pPr>
              <a:endParaRPr/>
            </a:p>
          </p:txBody>
        </p:sp>
      </p:grpSp>
      <p:sp>
        <p:nvSpPr>
          <p:cNvPr id="273" name="Shape 273"/>
          <p:cNvSpPr/>
          <p:nvPr/>
        </p:nvSpPr>
        <p:spPr>
          <a:xfrm>
            <a:off x="8551302" y="5264621"/>
            <a:ext cx="1475680" cy="1104218"/>
          </a:xfrm>
          <a:prstGeom prst="roundRect">
            <a:avLst>
              <a:gd name="adj" fmla="val 9524"/>
            </a:avLst>
          </a:prstGeom>
          <a:gradFill>
            <a:gsLst>
              <a:gs pos="0">
                <a:srgbClr val="D4FB79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2400" b="1">
                <a:latin typeface="ArialUnicodeMS"/>
                <a:ea typeface="ArialUnicodeMS"/>
                <a:cs typeface="ArialUnicodeMS"/>
                <a:sym typeface="ArialUnicodeMS"/>
              </a:defRPr>
            </a:pPr>
            <a:r>
              <a:t>Static </a:t>
            </a:r>
          </a:p>
          <a:p>
            <a:pPr>
              <a:defRPr sz="2400" b="1">
                <a:latin typeface="ArialUnicodeMS"/>
                <a:ea typeface="ArialUnicodeMS"/>
                <a:cs typeface="ArialUnicodeMS"/>
                <a:sym typeface="ArialUnicodeMS"/>
              </a:defRPr>
            </a:pPr>
            <a:r>
              <a:t>Analysis</a:t>
            </a:r>
          </a:p>
        </p:txBody>
      </p:sp>
      <p:sp>
        <p:nvSpPr>
          <p:cNvPr id="274" name="Shape 274"/>
          <p:cNvSpPr/>
          <p:nvPr/>
        </p:nvSpPr>
        <p:spPr>
          <a:xfrm>
            <a:off x="8551302" y="6650485"/>
            <a:ext cx="1475680" cy="1249904"/>
          </a:xfrm>
          <a:prstGeom prst="roundRect">
            <a:avLst>
              <a:gd name="adj" fmla="val 8414"/>
            </a:avLst>
          </a:prstGeom>
          <a:gradFill>
            <a:gsLst>
              <a:gs pos="0">
                <a:srgbClr val="FF9300"/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2200" b="1">
                <a:latin typeface="ArialUnicodeMS"/>
                <a:ea typeface="ArialUnicodeMS"/>
                <a:cs typeface="ArialUnicodeMS"/>
                <a:sym typeface="ArialUnicodeMS"/>
              </a:defRPr>
            </a:lvl1pPr>
          </a:lstStyle>
          <a:p>
            <a:r>
              <a:t>Dynamic Analysis</a:t>
            </a:r>
          </a:p>
        </p:txBody>
      </p:sp>
      <p:sp>
        <p:nvSpPr>
          <p:cNvPr id="275" name="Shape 275"/>
          <p:cNvSpPr/>
          <p:nvPr/>
        </p:nvSpPr>
        <p:spPr>
          <a:xfrm>
            <a:off x="11034445" y="5264621"/>
            <a:ext cx="1475680" cy="2546427"/>
          </a:xfrm>
          <a:prstGeom prst="roundRect">
            <a:avLst>
              <a:gd name="adj" fmla="val 7127"/>
            </a:avLst>
          </a:prstGeom>
          <a:gradFill>
            <a:gsLst>
              <a:gs pos="0">
                <a:srgbClr val="FFFB00"/>
              </a:gs>
              <a:gs pos="100000">
                <a:srgbClr val="CA9541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2400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  <a:latin typeface="ArialUnicodeMS"/>
                <a:ea typeface="ArialUnicodeMS"/>
                <a:cs typeface="ArialUnicodeMS"/>
                <a:sym typeface="ArialUnicodeMS"/>
              </a:defRPr>
            </a:pPr>
            <a:r>
              <a:t>Unknown</a:t>
            </a:r>
            <a:br/>
            <a:r>
              <a:t>Feature</a:t>
            </a:r>
          </a:p>
          <a:p>
            <a:pPr>
              <a:defRPr sz="2400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  <a:latin typeface="ArialUnicodeMS"/>
                <a:ea typeface="ArialUnicodeMS"/>
                <a:cs typeface="ArialUnicodeMS"/>
                <a:sym typeface="ArialUnicodeMS"/>
              </a:defRPr>
            </a:pPr>
            <a:r>
              <a:t>Set</a:t>
            </a:r>
          </a:p>
        </p:txBody>
      </p:sp>
      <p:sp>
        <p:nvSpPr>
          <p:cNvPr id="276" name="Shape 276"/>
          <p:cNvSpPr/>
          <p:nvPr/>
        </p:nvSpPr>
        <p:spPr>
          <a:xfrm>
            <a:off x="10129735" y="5619468"/>
            <a:ext cx="801958" cy="394524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FFFFFF"/>
              </a:gs>
              <a:gs pos="100000">
                <a:srgbClr val="919191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000"/>
            </a:pPr>
            <a:endParaRPr/>
          </a:p>
        </p:txBody>
      </p:sp>
      <p:sp>
        <p:nvSpPr>
          <p:cNvPr id="277" name="Shape 277"/>
          <p:cNvSpPr/>
          <p:nvPr/>
        </p:nvSpPr>
        <p:spPr>
          <a:xfrm>
            <a:off x="10129735" y="7078175"/>
            <a:ext cx="801958" cy="394525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FFFFFF"/>
              </a:gs>
              <a:gs pos="100000">
                <a:srgbClr val="919191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000"/>
            </a:pPr>
            <a:endParaRPr/>
          </a:p>
        </p:txBody>
      </p:sp>
      <p:sp>
        <p:nvSpPr>
          <p:cNvPr id="278" name="Shape 278"/>
          <p:cNvSpPr/>
          <p:nvPr/>
        </p:nvSpPr>
        <p:spPr>
          <a:xfrm>
            <a:off x="13763911" y="5603052"/>
            <a:ext cx="1968196" cy="18860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≈</a:t>
            </a:r>
          </a:p>
        </p:txBody>
      </p:sp>
      <p:sp>
        <p:nvSpPr>
          <p:cNvPr id="279" name="Shape 279"/>
          <p:cNvSpPr/>
          <p:nvPr/>
        </p:nvSpPr>
        <p:spPr>
          <a:xfrm>
            <a:off x="12736038" y="6348822"/>
            <a:ext cx="801959" cy="394524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FFFFFF"/>
              </a:gs>
              <a:gs pos="100000">
                <a:srgbClr val="919191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000"/>
            </a:pPr>
            <a:endParaRPr/>
          </a:p>
        </p:txBody>
      </p:sp>
      <p:sp>
        <p:nvSpPr>
          <p:cNvPr id="280" name="Shape 280"/>
          <p:cNvSpPr/>
          <p:nvPr/>
        </p:nvSpPr>
        <p:spPr>
          <a:xfrm rot="16200000" flipH="1">
            <a:off x="11491267" y="10165504"/>
            <a:ext cx="1401466" cy="787050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FFFFFF"/>
              </a:gs>
              <a:gs pos="100000">
                <a:srgbClr val="919191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000"/>
            </a:pPr>
            <a:endParaRPr/>
          </a:p>
        </p:txBody>
      </p:sp>
      <p:grpSp>
        <p:nvGrpSpPr>
          <p:cNvPr id="284" name="Group 284"/>
          <p:cNvGrpSpPr/>
          <p:nvPr/>
        </p:nvGrpSpPr>
        <p:grpSpPr>
          <a:xfrm>
            <a:off x="10212589" y="11500431"/>
            <a:ext cx="3958822" cy="1552640"/>
            <a:chOff x="0" y="0"/>
            <a:chExt cx="3958821" cy="1552638"/>
          </a:xfrm>
        </p:grpSpPr>
        <p:sp>
          <p:nvSpPr>
            <p:cNvPr id="281" name="Shape 281"/>
            <p:cNvSpPr/>
            <p:nvPr/>
          </p:nvSpPr>
          <p:spPr>
            <a:xfrm>
              <a:off x="0" y="0"/>
              <a:ext cx="3958822" cy="1552639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hueOff val="-775581"/>
                    <a:lumOff val="8643"/>
                    <a:alpha val="64062"/>
                  </a:schemeClr>
                </a:gs>
                <a:gs pos="100000">
                  <a:schemeClr val="accent1">
                    <a:alpha val="64062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000"/>
              </a:pPr>
              <a:endParaRPr/>
            </a:p>
          </p:txBody>
        </p:sp>
        <p:pic>
          <p:nvPicPr>
            <p:cNvPr id="282" name="evil1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11319" y="303034"/>
              <a:ext cx="900826" cy="9465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3" name="good1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180176" y="283298"/>
              <a:ext cx="954356" cy="9860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title"/>
          </p:nvPr>
        </p:nvSpPr>
        <p:spPr>
          <a:xfrm>
            <a:off x="1778000" y="-241300"/>
            <a:ext cx="20828000" cy="3429000"/>
          </a:xfrm>
          <a:prstGeom prst="rect">
            <a:avLst/>
          </a:prstGeom>
        </p:spPr>
        <p:txBody>
          <a:bodyPr/>
          <a:lstStyle/>
          <a:p>
            <a:r>
              <a:t>Results</a:t>
            </a:r>
          </a:p>
        </p:txBody>
      </p:sp>
      <p:graphicFrame>
        <p:nvGraphicFramePr>
          <p:cNvPr id="287" name="Chart 287"/>
          <p:cNvGraphicFramePr/>
          <p:nvPr/>
        </p:nvGraphicFramePr>
        <p:xfrm>
          <a:off x="3634477" y="2516708"/>
          <a:ext cx="16218843" cy="89378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88" name="Shape 288"/>
          <p:cNvSpPr/>
          <p:nvPr/>
        </p:nvSpPr>
        <p:spPr>
          <a:xfrm>
            <a:off x="3878297" y="13264865"/>
            <a:ext cx="11143007" cy="502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400"/>
            </a:lvl1pPr>
          </a:lstStyle>
          <a:p>
            <a:r>
              <a:t>Note: % similarity range 1-10 excluded because of NtTrace failure for some samples</a:t>
            </a:r>
          </a:p>
        </p:txBody>
      </p:sp>
      <p:pic>
        <p:nvPicPr>
          <p:cNvPr id="289" name="evil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58022" y="11454523"/>
            <a:ext cx="1268655" cy="13330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good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080628" y="11473701"/>
            <a:ext cx="1271677" cy="1313901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Shape 291"/>
          <p:cNvSpPr/>
          <p:nvPr/>
        </p:nvSpPr>
        <p:spPr>
          <a:xfrm rot="16200000">
            <a:off x="1511518" y="6482780"/>
            <a:ext cx="3287396" cy="750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0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# of Samples</a:t>
            </a:r>
          </a:p>
        </p:txBody>
      </p:sp>
      <p:sp>
        <p:nvSpPr>
          <p:cNvPr id="292" name="Shape 292"/>
          <p:cNvSpPr/>
          <p:nvPr/>
        </p:nvSpPr>
        <p:spPr>
          <a:xfrm>
            <a:off x="8578532" y="11745842"/>
            <a:ext cx="7226936" cy="750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0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% Similarity with Training Set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/>
          </p:cNvSpPr>
          <p:nvPr>
            <p:ph type="sldNum" sz="quarter" idx="2"/>
          </p:nvPr>
        </p:nvSpPr>
        <p:spPr>
          <a:xfrm>
            <a:off x="23974221" y="13287655"/>
            <a:ext cx="409780" cy="4283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14</a:t>
            </a:fld>
            <a:endParaRPr/>
          </a:p>
        </p:txBody>
      </p:sp>
      <p:sp>
        <p:nvSpPr>
          <p:cNvPr id="295" name="Shape 295"/>
          <p:cNvSpPr>
            <a:spLocks noGrp="1"/>
          </p:cNvSpPr>
          <p:nvPr>
            <p:ph type="body" idx="4294967295"/>
          </p:nvPr>
        </p:nvSpPr>
        <p:spPr>
          <a:xfrm>
            <a:off x="1777999" y="3962400"/>
            <a:ext cx="20828001" cy="8899572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Static analysis should be preferred over dynamic analysis when dealing with large volume of malware but could give false sense of accuracy</a:t>
            </a:r>
          </a:p>
          <a:p>
            <a:pPr>
              <a:buBlip>
                <a:blip r:embed="rId2"/>
              </a:buBlip>
            </a:pPr>
            <a:r>
              <a:t>Creating malware clusters could help to analyze malware family better</a:t>
            </a:r>
          </a:p>
          <a:p>
            <a:pPr>
              <a:buBlip>
                <a:blip r:embed="rId2"/>
              </a:buBlip>
            </a:pPr>
            <a:r>
              <a:t>Combinational approaches (blacklisting and whitelisting) should be preferred for effective malware classification</a:t>
            </a:r>
          </a:p>
          <a:p>
            <a:pPr>
              <a:buBlip>
                <a:blip r:embed="rId2"/>
              </a:buBlip>
            </a:pPr>
            <a:r>
              <a:t>Sophisticated malware that use encryption are very difficult to classify</a:t>
            </a:r>
          </a:p>
          <a:p>
            <a:pPr>
              <a:buBlip>
                <a:blip r:embed="rId2"/>
              </a:buBlip>
            </a:pPr>
            <a:r>
              <a:t>No perfect approach so far</a:t>
            </a:r>
          </a:p>
        </p:txBody>
      </p:sp>
      <p:sp>
        <p:nvSpPr>
          <p:cNvPr id="296" name="Shape 296"/>
          <p:cNvSpPr>
            <a:spLocks noGrp="1"/>
          </p:cNvSpPr>
          <p:nvPr>
            <p:ph type="title"/>
          </p:nvPr>
        </p:nvSpPr>
        <p:spPr>
          <a:xfrm>
            <a:off x="1778000" y="378077"/>
            <a:ext cx="20828000" cy="3429001"/>
          </a:xfrm>
          <a:prstGeom prst="rect">
            <a:avLst/>
          </a:prstGeom>
        </p:spPr>
        <p:txBody>
          <a:bodyPr anchor="ctr"/>
          <a:lstStyle/>
          <a:p>
            <a:r>
              <a:t>Observations so far…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/>
          </p:cNvSpPr>
          <p:nvPr>
            <p:ph type="body" idx="4294967295"/>
          </p:nvPr>
        </p:nvSpPr>
        <p:spPr>
          <a:xfrm>
            <a:off x="1778000" y="3962400"/>
            <a:ext cx="20828000" cy="7954385"/>
          </a:xfrm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  <a:defRPr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Advantages</a:t>
            </a:r>
          </a:p>
          <a:p>
            <a:pPr lvl="1">
              <a:buBlip>
                <a:blip r:embed="rId2"/>
              </a:buBlip>
            </a:pPr>
            <a:r>
              <a:t>Highly Secure</a:t>
            </a:r>
          </a:p>
          <a:p>
            <a:pPr lvl="1">
              <a:buBlip>
                <a:blip r:embed="rId2"/>
              </a:buBlip>
            </a:pPr>
            <a:r>
              <a:t>Can prevent zero day attack</a:t>
            </a:r>
          </a:p>
          <a:p>
            <a:pPr>
              <a:buBlip>
                <a:blip r:embed="rId2"/>
              </a:buBlip>
              <a:defRPr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Disadvantages</a:t>
            </a:r>
          </a:p>
          <a:p>
            <a:pPr lvl="1">
              <a:buBlip>
                <a:blip r:embed="rId2"/>
              </a:buBlip>
            </a:pPr>
            <a:r>
              <a:t>Need to frequently update the training set</a:t>
            </a:r>
          </a:p>
        </p:txBody>
      </p:sp>
      <p:sp>
        <p:nvSpPr>
          <p:cNvPr id="299" name="Shape 299"/>
          <p:cNvSpPr>
            <a:spLocks noGrp="1"/>
          </p:cNvSpPr>
          <p:nvPr>
            <p:ph type="sldNum" sz="quarter" idx="2"/>
          </p:nvPr>
        </p:nvSpPr>
        <p:spPr>
          <a:xfrm>
            <a:off x="23974221" y="13287655"/>
            <a:ext cx="409780" cy="4283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15</a:t>
            </a:fld>
            <a:endParaRPr/>
          </a:p>
        </p:txBody>
      </p:sp>
      <p:sp>
        <p:nvSpPr>
          <p:cNvPr id="300" name="Shape 300"/>
          <p:cNvSpPr>
            <a:spLocks noGrp="1"/>
          </p:cNvSpPr>
          <p:nvPr>
            <p:ph type="title"/>
          </p:nvPr>
        </p:nvSpPr>
        <p:spPr>
          <a:xfrm>
            <a:off x="1778000" y="378077"/>
            <a:ext cx="20828000" cy="3429001"/>
          </a:xfrm>
          <a:prstGeom prst="rect">
            <a:avLst/>
          </a:prstGeom>
        </p:spPr>
        <p:txBody>
          <a:bodyPr anchor="ctr"/>
          <a:lstStyle/>
          <a:p>
            <a:r>
              <a:t>Advantages and Disadvantages of whitelisting approach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/>
          </p:cNvSpPr>
          <p:nvPr>
            <p:ph type="sldNum" sz="quarter" idx="2"/>
          </p:nvPr>
        </p:nvSpPr>
        <p:spPr>
          <a:xfrm>
            <a:off x="23974221" y="13287655"/>
            <a:ext cx="409780" cy="4283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16</a:t>
            </a:fld>
            <a:endParaRPr/>
          </a:p>
        </p:txBody>
      </p:sp>
      <p:sp>
        <p:nvSpPr>
          <p:cNvPr id="303" name="Shape 303"/>
          <p:cNvSpPr>
            <a:spLocks noGrp="1"/>
          </p:cNvSpPr>
          <p:nvPr>
            <p:ph type="body" idx="4294967295"/>
          </p:nvPr>
        </p:nvSpPr>
        <p:spPr>
          <a:xfrm>
            <a:off x="1778000" y="3962400"/>
            <a:ext cx="20828000" cy="8036719"/>
          </a:xfrm>
          <a:prstGeom prst="rect">
            <a:avLst/>
          </a:prstGeom>
        </p:spPr>
        <p:txBody>
          <a:bodyPr/>
          <a:lstStyle/>
          <a:p>
            <a:pPr marL="0" indent="0" defTabSz="533995">
              <a:spcBef>
                <a:spcPts val="3200"/>
              </a:spcBef>
              <a:buSzTx/>
              <a:buNone/>
              <a:defRPr sz="3250">
                <a:effectLst>
                  <a:outerShdw blurRad="33020" dist="24765" dir="5400000" rotWithShape="0">
                    <a:srgbClr val="000000"/>
                  </a:outerShdw>
                </a:effectLst>
              </a:defRPr>
            </a:pPr>
            <a:r>
              <a:t>[1] Kyoung Soo Han , Boojoong Kang , Eul Gyu Im, Malware classification using instruction frequencies, Proceedings of the 2011 ACM Symposium on Research in Applied Computation, November 02-05, 2011, Miami, Florida </a:t>
            </a:r>
          </a:p>
          <a:p>
            <a:pPr marL="0" indent="0" defTabSz="533995">
              <a:spcBef>
                <a:spcPts val="3200"/>
              </a:spcBef>
              <a:buSzTx/>
              <a:buNone/>
              <a:defRPr sz="3250">
                <a:effectLst>
                  <a:outerShdw blurRad="33020" dist="24765" dir="5400000" rotWithShape="0">
                    <a:srgbClr val="000000"/>
                  </a:outerShdw>
                </a:effectLst>
              </a:defRPr>
            </a:pPr>
            <a:r>
              <a:t>[2] Jiyong Jang , David Brumley , Shobha Venkataraman, BitShred: feature hashing malware for scalable triage and semantic analysis, Proceedings of the 18th ACM conference on Computer and communications security, October 17-21, 2011, Chicago, Illinois, USA </a:t>
            </a:r>
          </a:p>
          <a:p>
            <a:pPr marL="0" indent="0" defTabSz="533995">
              <a:spcBef>
                <a:spcPts val="3200"/>
              </a:spcBef>
              <a:buSzTx/>
              <a:buNone/>
              <a:defRPr sz="3250">
                <a:effectLst>
                  <a:outerShdw blurRad="33020" dist="24765" dir="5400000" rotWithShape="0">
                    <a:srgbClr val="000000"/>
                  </a:outerShdw>
                </a:effectLst>
              </a:defRPr>
            </a:pPr>
            <a:r>
              <a:t>[3] Zhao H., Xu M., Zheng N., Yao J., Hou Q., Malicious executables classification based on behavioral factor analysis. e-Education, e-Business, e-Management and e-Learning, International Conference on,0:502-506, 2010. </a:t>
            </a:r>
          </a:p>
          <a:p>
            <a:pPr marL="0" indent="0" defTabSz="533995">
              <a:spcBef>
                <a:spcPts val="3200"/>
              </a:spcBef>
              <a:buSzTx/>
              <a:buNone/>
              <a:defRPr sz="3250">
                <a:effectLst>
                  <a:outerShdw blurRad="33020" dist="24765" dir="5400000" rotWithShape="0">
                    <a:srgbClr val="000000"/>
                  </a:outerShdw>
                </a:effectLst>
              </a:defRPr>
            </a:pPr>
            <a:r>
              <a:t>[4] Andreas Moser, Christopher Kruegel, and Engin Kirda. Limits of static analysis for malware detection. In Proceedings of the 23rd Annual Computer Security Applications Conference, ACSAC'07, pages 421--430, Los Alamitos, CA, USA, December 2007. IEEE Computer Society.</a:t>
            </a:r>
            <a:br/>
            <a:endParaRPr/>
          </a:p>
        </p:txBody>
      </p:sp>
      <p:sp>
        <p:nvSpPr>
          <p:cNvPr id="304" name="Shape 304"/>
          <p:cNvSpPr>
            <a:spLocks noGrp="1"/>
          </p:cNvSpPr>
          <p:nvPr>
            <p:ph type="title"/>
          </p:nvPr>
        </p:nvSpPr>
        <p:spPr>
          <a:xfrm>
            <a:off x="1778000" y="378077"/>
            <a:ext cx="20828000" cy="3429001"/>
          </a:xfrm>
          <a:prstGeom prst="rect">
            <a:avLst/>
          </a:prstGeom>
        </p:spPr>
        <p:txBody>
          <a:bodyPr/>
          <a:lstStyle/>
          <a:p>
            <a:r>
              <a:t>References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/>
          </p:cNvSpPr>
          <p:nvPr>
            <p:ph type="sldNum" sz="quarter" idx="2"/>
          </p:nvPr>
        </p:nvSpPr>
        <p:spPr>
          <a:xfrm>
            <a:off x="23974221" y="13287655"/>
            <a:ext cx="409780" cy="4283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17</a:t>
            </a:fld>
            <a:endParaRPr/>
          </a:p>
        </p:txBody>
      </p:sp>
      <p:sp>
        <p:nvSpPr>
          <p:cNvPr id="307" name="Shape 307"/>
          <p:cNvSpPr>
            <a:spLocks noGrp="1"/>
          </p:cNvSpPr>
          <p:nvPr>
            <p:ph type="title" idx="4294967295"/>
          </p:nvPr>
        </p:nvSpPr>
        <p:spPr>
          <a:xfrm>
            <a:off x="1778000" y="378077"/>
            <a:ext cx="20828000" cy="3429001"/>
          </a:xfrm>
          <a:prstGeom prst="rect">
            <a:avLst/>
          </a:prstGeom>
        </p:spPr>
        <p:txBody>
          <a:bodyPr/>
          <a:lstStyle/>
          <a:p>
            <a:r>
              <a:t>Questions?</a:t>
            </a:r>
          </a:p>
        </p:txBody>
      </p:sp>
      <p:pic>
        <p:nvPicPr>
          <p:cNvPr id="308" name="pasted-image-enhanc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48607" y="3214607"/>
            <a:ext cx="7286786" cy="7286786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/>
          </p:cNvSpPr>
          <p:nvPr>
            <p:ph type="sldNum" sz="quarter" idx="2"/>
          </p:nvPr>
        </p:nvSpPr>
        <p:spPr>
          <a:xfrm>
            <a:off x="23974221" y="13287655"/>
            <a:ext cx="409780" cy="4283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18</a:t>
            </a:fld>
            <a:endParaRPr/>
          </a:p>
        </p:txBody>
      </p:sp>
      <p:sp>
        <p:nvSpPr>
          <p:cNvPr id="311" name="Shape 311"/>
          <p:cNvSpPr/>
          <p:nvPr/>
        </p:nvSpPr>
        <p:spPr>
          <a:xfrm>
            <a:off x="7537405" y="2792725"/>
            <a:ext cx="9309190" cy="2226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37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chemeClr val="accent2">
                    <a:hueOff val="-2057865"/>
                    <a:satOff val="-1362"/>
                    <a:lumOff val="13058"/>
                  </a:schemeClr>
                </a:solidFill>
              </a:rPr>
              <a:t>T</a:t>
            </a:r>
            <a:r>
              <a:rPr>
                <a:solidFill>
                  <a:schemeClr val="accent1">
                    <a:hueOff val="-37249"/>
                    <a:satOff val="-2150"/>
                    <a:lumOff val="12811"/>
                  </a:schemeClr>
                </a:solidFill>
              </a:rPr>
              <a:t>h</a:t>
            </a:r>
            <a:r>
              <a:rPr>
                <a:solidFill>
                  <a:schemeClr val="accent3">
                    <a:satOff val="18648"/>
                    <a:lumOff val="5971"/>
                  </a:schemeClr>
                </a:solidFill>
              </a:rPr>
              <a:t>a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n</a:t>
            </a:r>
            <a:r>
              <a:rPr>
                <a:solidFill>
                  <a:schemeClr val="accent6">
                    <a:satOff val="24555"/>
                    <a:lumOff val="22232"/>
                  </a:schemeClr>
                </a:solidFill>
              </a:rPr>
              <a:t>k</a:t>
            </a:r>
            <a:r>
              <a:t> </a:t>
            </a:r>
            <a:r>
              <a:rPr>
                <a:solidFill>
                  <a:srgbClr val="8CB9FF"/>
                </a:solidFill>
              </a:rPr>
              <a:t>Y</a:t>
            </a:r>
            <a:r>
              <a:rPr>
                <a:solidFill>
                  <a:srgbClr val="C9D33A"/>
                </a:solidFill>
              </a:rPr>
              <a:t>o</a:t>
            </a:r>
            <a:r>
              <a:t>u!</a:t>
            </a:r>
          </a:p>
        </p:txBody>
      </p:sp>
      <p:pic>
        <p:nvPicPr>
          <p:cNvPr id="312" name="good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17622" y="6858487"/>
            <a:ext cx="2148757" cy="2220102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Shape 313"/>
          <p:cNvSpPr>
            <a:spLocks noGrp="1"/>
          </p:cNvSpPr>
          <p:nvPr>
            <p:ph type="title" idx="4294967295"/>
          </p:nvPr>
        </p:nvSpPr>
        <p:spPr>
          <a:xfrm>
            <a:off x="1778000" y="9569370"/>
            <a:ext cx="20828000" cy="3429001"/>
          </a:xfrm>
          <a:prstGeom prst="rect">
            <a:avLst/>
          </a:prstGeo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t>Special Thanks to Prof. Agnes Chan, Aaron Ferber and Jason Carter for giving us this opportunity…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fill="hold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fill="hold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fill="hold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fill="hold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fill="hold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 fill="hold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 fill="hold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 decel="50000" fill="hold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 fill="hold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 decel="50000" fill="hold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 fill="hold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 decel="50000" fill="hold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 fill="hold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" grpId="1" animBg="1" advAuto="0"/>
      <p:bldP spid="312" grpId="2" animBg="1" advAuto="0"/>
      <p:bldP spid="313" grpId="3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sldNum" sz="quarter" idx="2"/>
          </p:nvPr>
        </p:nvSpPr>
        <p:spPr>
          <a:xfrm>
            <a:off x="24101323" y="13287655"/>
            <a:ext cx="282677" cy="4283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2</a:t>
            </a:fld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ctrTitle"/>
          </p:nvPr>
        </p:nvSpPr>
        <p:spPr>
          <a:xfrm>
            <a:off x="1778000" y="381000"/>
            <a:ext cx="20828000" cy="3429000"/>
          </a:xfrm>
          <a:prstGeom prst="rect">
            <a:avLst/>
          </a:prstGeom>
        </p:spPr>
        <p:txBody>
          <a:bodyPr anchor="ctr"/>
          <a:lstStyle/>
          <a:p>
            <a:r>
              <a:t>Background</a:t>
            </a:r>
          </a:p>
        </p:txBody>
      </p:sp>
      <p:sp>
        <p:nvSpPr>
          <p:cNvPr id="130" name="Shape 130"/>
          <p:cNvSpPr>
            <a:spLocks noGrp="1"/>
          </p:cNvSpPr>
          <p:nvPr>
            <p:ph type="subTitle" sz="half" idx="1"/>
          </p:nvPr>
        </p:nvSpPr>
        <p:spPr>
          <a:xfrm>
            <a:off x="201350" y="3965033"/>
            <a:ext cx="12422832" cy="8036720"/>
          </a:xfrm>
          <a:prstGeom prst="rect">
            <a:avLst/>
          </a:prstGeom>
        </p:spPr>
        <p:txBody>
          <a:bodyPr anchor="ctr"/>
          <a:lstStyle/>
          <a:p>
            <a:pPr marL="512409" indent="-512409" defTabSz="681870">
              <a:spcBef>
                <a:spcPts val="4200"/>
              </a:spcBef>
              <a:buSzPct val="30000"/>
              <a:buBlip>
                <a:blip r:embed="rId2"/>
              </a:buBlip>
              <a:defRPr sz="5312">
                <a:solidFill>
                  <a:srgbClr val="FFFFFF"/>
                </a:solidFill>
                <a:effectLst>
                  <a:outerShdw blurRad="42164" dist="31623" dir="5400000" rotWithShape="0">
                    <a:srgbClr val="000000"/>
                  </a:outerShdw>
                </a:effectLst>
              </a:defRPr>
            </a:pPr>
            <a:r>
              <a:rPr dirty="0"/>
              <a:t>What is malware?</a:t>
            </a:r>
          </a:p>
          <a:p>
            <a:pPr marL="512409" indent="-512409" defTabSz="681870">
              <a:spcBef>
                <a:spcPts val="4200"/>
              </a:spcBef>
              <a:buSzPct val="30000"/>
              <a:buBlip>
                <a:blip r:embed="rId2"/>
              </a:buBlip>
              <a:defRPr sz="5312">
                <a:solidFill>
                  <a:srgbClr val="FFFFFF"/>
                </a:solidFill>
                <a:effectLst>
                  <a:outerShdw blurRad="42164" dist="31623" dir="5400000" rotWithShape="0">
                    <a:srgbClr val="000000"/>
                  </a:outerShdw>
                </a:effectLst>
              </a:defRPr>
            </a:pPr>
            <a:r>
              <a:rPr dirty="0"/>
              <a:t>Generally, any code that ‘performs evil’ </a:t>
            </a:r>
          </a:p>
          <a:p>
            <a:pPr marL="512409" indent="-512409" defTabSz="681870">
              <a:spcBef>
                <a:spcPts val="4200"/>
              </a:spcBef>
              <a:buSzPct val="30000"/>
              <a:buBlip>
                <a:blip r:embed="rId2"/>
              </a:buBlip>
              <a:defRPr sz="5312">
                <a:solidFill>
                  <a:srgbClr val="FFFFFF"/>
                </a:solidFill>
                <a:effectLst>
                  <a:outerShdw blurRad="42164" dist="31623" dir="5400000" rotWithShape="0">
                    <a:srgbClr val="000000"/>
                  </a:outerShdw>
                </a:effectLst>
              </a:defRPr>
            </a:pPr>
            <a:r>
              <a:rPr dirty="0"/>
              <a:t>AV-TEST Institute registers over 390,000 new malicious programs every day </a:t>
            </a:r>
          </a:p>
          <a:p>
            <a:pPr marL="512409" indent="-512409" defTabSz="681870">
              <a:spcBef>
                <a:spcPts val="4200"/>
              </a:spcBef>
              <a:buSzPct val="30000"/>
              <a:buBlip>
                <a:blip r:embed="rId2"/>
              </a:buBlip>
              <a:defRPr sz="5312">
                <a:solidFill>
                  <a:srgbClr val="FFFFFF"/>
                </a:solidFill>
                <a:effectLst>
                  <a:outerShdw blurRad="42164" dist="31623" dir="5400000" rotWithShape="0">
                    <a:srgbClr val="000000"/>
                  </a:outerShdw>
                </a:effectLst>
              </a:defRPr>
            </a:pPr>
            <a:r>
              <a:rPr dirty="0"/>
              <a:t>What is anti-malware?</a:t>
            </a:r>
          </a:p>
          <a:p>
            <a:pPr marL="512409" indent="-512409" defTabSz="681870">
              <a:spcBef>
                <a:spcPts val="4200"/>
              </a:spcBef>
              <a:buSzPct val="30000"/>
              <a:buBlip>
                <a:blip r:embed="rId2"/>
              </a:buBlip>
              <a:defRPr sz="5312">
                <a:solidFill>
                  <a:srgbClr val="FFFFFF"/>
                </a:solidFill>
                <a:effectLst>
                  <a:outerShdw blurRad="42164" dist="31623" dir="5400000" rotWithShape="0">
                    <a:srgbClr val="000000"/>
                  </a:outerShdw>
                </a:effectLst>
              </a:defRPr>
            </a:pPr>
            <a:r>
              <a:rPr dirty="0"/>
              <a:t>Scanner detects and removes malware</a:t>
            </a:r>
          </a:p>
        </p:txBody>
      </p:sp>
      <p:graphicFrame>
        <p:nvGraphicFramePr>
          <p:cNvPr id="131" name="Chart 131"/>
          <p:cNvGraphicFramePr/>
          <p:nvPr/>
        </p:nvGraphicFramePr>
        <p:xfrm>
          <a:off x="13546994" y="3625394"/>
          <a:ext cx="10212777" cy="89788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34" name="Group 134"/>
          <p:cNvGrpSpPr/>
          <p:nvPr/>
        </p:nvGrpSpPr>
        <p:grpSpPr>
          <a:xfrm>
            <a:off x="16008706" y="4529700"/>
            <a:ext cx="3741745" cy="709380"/>
            <a:chOff x="0" y="0"/>
            <a:chExt cx="3741744" cy="709378"/>
          </a:xfrm>
        </p:grpSpPr>
        <p:sp>
          <p:nvSpPr>
            <p:cNvPr id="132" name="Shape 132"/>
            <p:cNvSpPr/>
            <p:nvPr/>
          </p:nvSpPr>
          <p:spPr>
            <a:xfrm>
              <a:off x="0" y="0"/>
              <a:ext cx="3741745" cy="709379"/>
            </a:xfrm>
            <a:prstGeom prst="roundRect">
              <a:avLst>
                <a:gd name="adj" fmla="val 20129"/>
              </a:avLst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r">
                <a:defRPr sz="36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Total Malware</a:t>
              </a:r>
            </a:p>
          </p:txBody>
        </p:sp>
        <p:sp>
          <p:nvSpPr>
            <p:cNvPr id="133" name="Shape 133"/>
            <p:cNvSpPr/>
            <p:nvPr/>
          </p:nvSpPr>
          <p:spPr>
            <a:xfrm>
              <a:off x="219413" y="120152"/>
              <a:ext cx="498644" cy="469075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000"/>
              </a:pPr>
              <a:endParaRPr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/>
          </p:cNvSpPr>
          <p:nvPr>
            <p:ph type="title"/>
          </p:nvPr>
        </p:nvSpPr>
        <p:spPr>
          <a:xfrm>
            <a:off x="1778000" y="525934"/>
            <a:ext cx="20828000" cy="3429001"/>
          </a:xfrm>
          <a:prstGeom prst="rect">
            <a:avLst/>
          </a:prstGeom>
        </p:spPr>
        <p:txBody>
          <a:bodyPr/>
          <a:lstStyle/>
          <a:p>
            <a:r>
              <a:t>Background</a:t>
            </a:r>
          </a:p>
        </p:txBody>
      </p:sp>
      <p:sp>
        <p:nvSpPr>
          <p:cNvPr id="137" name="Shape 137"/>
          <p:cNvSpPr>
            <a:spLocks noGrp="1"/>
          </p:cNvSpPr>
          <p:nvPr>
            <p:ph type="body" sz="half" idx="1"/>
          </p:nvPr>
        </p:nvSpPr>
        <p:spPr>
          <a:xfrm>
            <a:off x="1778000" y="3414743"/>
            <a:ext cx="20828000" cy="442271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 sz="6400"/>
            </a:pPr>
            <a:r>
              <a:t>How does an anti-malware function?</a:t>
            </a:r>
          </a:p>
          <a:p>
            <a:pPr>
              <a:buBlip>
                <a:blip r:embed="rId2"/>
              </a:buBlip>
              <a:defRPr sz="6400"/>
            </a:pPr>
            <a:r>
              <a:t>Scanning for files with bad signature </a:t>
            </a:r>
          </a:p>
        </p:txBody>
      </p:sp>
      <p:sp>
        <p:nvSpPr>
          <p:cNvPr id="138" name="Shape 138"/>
          <p:cNvSpPr>
            <a:spLocks noGrp="1"/>
          </p:cNvSpPr>
          <p:nvPr>
            <p:ph type="sldNum" sz="quarter" idx="2"/>
          </p:nvPr>
        </p:nvSpPr>
        <p:spPr>
          <a:xfrm>
            <a:off x="24075948" y="13287655"/>
            <a:ext cx="308053" cy="4283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3</a:t>
            </a:fld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3139814" y="10600983"/>
            <a:ext cx="2581561" cy="1270001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FFFFFF"/>
              </a:gs>
              <a:gs pos="100000">
                <a:srgbClr val="919191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000"/>
            </a:pPr>
            <a:endParaRPr/>
          </a:p>
        </p:txBody>
      </p:sp>
      <p:pic>
        <p:nvPicPr>
          <p:cNvPr id="14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132" y="8695478"/>
            <a:ext cx="2543489" cy="3874187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14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23569" y="9105531"/>
            <a:ext cx="3609040" cy="3600301"/>
          </a:xfrm>
          <a:prstGeom prst="rect">
            <a:avLst/>
          </a:prstGeom>
          <a:ln w="12700">
            <a:miter lim="400000"/>
          </a:ln>
          <a:effectLst>
            <a:reflection stA="78791" endPos="40000" dir="5400000" sy="-100000" algn="bl" rotWithShape="0"/>
          </a:effectLst>
        </p:spPr>
      </p:pic>
      <p:pic>
        <p:nvPicPr>
          <p:cNvPr id="142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518557" y="9105531"/>
            <a:ext cx="3503709" cy="3600301"/>
          </a:xfrm>
          <a:prstGeom prst="rect">
            <a:avLst/>
          </a:prstGeom>
          <a:ln w="12700">
            <a:miter lim="400000"/>
          </a:ln>
          <a:effectLst>
            <a:reflection stA="63417" endPos="40000" dir="5400000" sy="-100000" algn="bl" rotWithShape="0"/>
          </a:effectLst>
        </p:spPr>
      </p:pic>
      <p:sp>
        <p:nvSpPr>
          <p:cNvPr id="143" name="Shape 143"/>
          <p:cNvSpPr/>
          <p:nvPr/>
        </p:nvSpPr>
        <p:spPr>
          <a:xfrm>
            <a:off x="9734803" y="10600983"/>
            <a:ext cx="2581560" cy="1270001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FFFFFF"/>
              </a:gs>
              <a:gs pos="100000">
                <a:srgbClr val="919191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000"/>
            </a:pPr>
            <a:endParaRPr/>
          </a:p>
        </p:txBody>
      </p:sp>
      <p:pic>
        <p:nvPicPr>
          <p:cNvPr id="144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233252" y="9394159"/>
            <a:ext cx="945486" cy="1418229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hape 145"/>
          <p:cNvSpPr/>
          <p:nvPr/>
        </p:nvSpPr>
        <p:spPr>
          <a:xfrm>
            <a:off x="16224459" y="10600983"/>
            <a:ext cx="2581560" cy="1270001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FFFFFF"/>
              </a:gs>
              <a:gs pos="100000">
                <a:srgbClr val="919191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000"/>
            </a:pPr>
            <a:endParaRPr/>
          </a:p>
        </p:txBody>
      </p:sp>
      <p:pic>
        <p:nvPicPr>
          <p:cNvPr id="146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9008214" y="9089638"/>
            <a:ext cx="4637821" cy="3085865"/>
          </a:xfrm>
          <a:prstGeom prst="rect">
            <a:avLst/>
          </a:prstGeom>
          <a:ln w="12700">
            <a:miter lim="400000"/>
          </a:ln>
          <a:effectLst>
            <a:reflection stA="61442" endPos="40000" dir="5400000" sy="-100000" algn="bl" rotWithShape="0"/>
          </a:effectLst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"/>
                            </p:stCondLst>
                            <p:childTnLst>
                              <p:par>
                                <p:cTn id="28" presetID="2" presetClass="entr" presetSubtype="8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2" animBg="1" advAuto="0"/>
      <p:bldP spid="140" grpId="1" animBg="1" advAuto="0"/>
      <p:bldP spid="141" grpId="3" animBg="1" advAuto="0"/>
      <p:bldP spid="142" grpId="6" animBg="1" advAuto="0"/>
      <p:bldP spid="143" grpId="4" animBg="1" advAuto="0"/>
      <p:bldP spid="144" grpId="5" animBg="1" advAuto="0"/>
      <p:bldP spid="145" grpId="7" animBg="1" advAuto="0"/>
      <p:bldP spid="146" grpId="8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/>
          </p:cNvSpPr>
          <p:nvPr>
            <p:ph type="title"/>
          </p:nvPr>
        </p:nvSpPr>
        <p:spPr>
          <a:xfrm>
            <a:off x="1778000" y="382587"/>
            <a:ext cx="20828000" cy="3429001"/>
          </a:xfrm>
          <a:prstGeom prst="rect">
            <a:avLst/>
          </a:prstGeom>
        </p:spPr>
        <p:txBody>
          <a:bodyPr/>
          <a:lstStyle/>
          <a:p>
            <a:r>
              <a:t>Introduction to Problem</a:t>
            </a:r>
          </a:p>
        </p:txBody>
      </p:sp>
      <p:sp>
        <p:nvSpPr>
          <p:cNvPr id="149" name="Shape 149"/>
          <p:cNvSpPr>
            <a:spLocks noGrp="1"/>
          </p:cNvSpPr>
          <p:nvPr>
            <p:ph type="body" idx="1"/>
          </p:nvPr>
        </p:nvSpPr>
        <p:spPr>
          <a:xfrm>
            <a:off x="1774906" y="3965033"/>
            <a:ext cx="20834187" cy="803672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 sz="6400"/>
            </a:pPr>
            <a:r>
              <a:t>Cost/benefit analysis of using benign code to train a classifier?  </a:t>
            </a:r>
          </a:p>
          <a:p>
            <a:pPr>
              <a:buBlip>
                <a:blip r:embed="rId2"/>
              </a:buBlip>
              <a:defRPr sz="6400"/>
            </a:pPr>
            <a:r>
              <a:t>What useful features of benign executable should be considered when doing this type of work?  </a:t>
            </a:r>
          </a:p>
          <a:p>
            <a:pPr>
              <a:buBlip>
                <a:blip r:embed="rId2"/>
              </a:buBlip>
              <a:defRPr sz="6400"/>
            </a:pPr>
            <a:r>
              <a:t>Feasibility to construct a repository of larger number of benign samples?</a:t>
            </a:r>
          </a:p>
        </p:txBody>
      </p:sp>
      <p:sp>
        <p:nvSpPr>
          <p:cNvPr id="150" name="Shape 150"/>
          <p:cNvSpPr>
            <a:spLocks noGrp="1"/>
          </p:cNvSpPr>
          <p:nvPr>
            <p:ph type="sldNum" sz="quarter" idx="2"/>
          </p:nvPr>
        </p:nvSpPr>
        <p:spPr>
          <a:xfrm>
            <a:off x="24101323" y="13287655"/>
            <a:ext cx="282677" cy="4283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4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title"/>
          </p:nvPr>
        </p:nvSpPr>
        <p:spPr>
          <a:xfrm>
            <a:off x="1778000" y="378077"/>
            <a:ext cx="20828000" cy="3429001"/>
          </a:xfrm>
          <a:prstGeom prst="rect">
            <a:avLst/>
          </a:prstGeom>
        </p:spPr>
        <p:txBody>
          <a:bodyPr/>
          <a:lstStyle/>
          <a:p>
            <a:r>
              <a:t>Approach Taken</a:t>
            </a:r>
          </a:p>
        </p:txBody>
      </p:sp>
      <p:sp>
        <p:nvSpPr>
          <p:cNvPr id="153" name="Shape 153"/>
          <p:cNvSpPr>
            <a:spLocks noGrp="1"/>
          </p:cNvSpPr>
          <p:nvPr>
            <p:ph type="body" idx="1"/>
          </p:nvPr>
        </p:nvSpPr>
        <p:spPr>
          <a:xfrm>
            <a:off x="1778000" y="3962400"/>
            <a:ext cx="20828000" cy="8036719"/>
          </a:xfrm>
          <a:prstGeom prst="rect">
            <a:avLst/>
          </a:prstGeom>
        </p:spPr>
        <p:txBody>
          <a:bodyPr/>
          <a:lstStyle/>
          <a:p>
            <a:pPr marL="518583" indent="-518583" defTabSz="690086">
              <a:spcBef>
                <a:spcPts val="4200"/>
              </a:spcBef>
              <a:buBlip>
                <a:blip r:embed="rId2"/>
              </a:buBlip>
              <a:defRPr sz="5376" i="1">
                <a:solidFill>
                  <a:srgbClr val="ECCA26"/>
                </a:solidFill>
                <a:effectLst>
                  <a:outerShdw blurRad="42672" dist="32004" dir="5400000" rotWithShape="0">
                    <a:srgbClr val="000000"/>
                  </a:outerShdw>
                </a:effectLst>
              </a:defRPr>
            </a:pPr>
            <a:r>
              <a:t>Scope:</a:t>
            </a:r>
          </a:p>
          <a:p>
            <a:pPr marL="891963" lvl="1" indent="-518583" defTabSz="690086">
              <a:spcBef>
                <a:spcPts val="4200"/>
              </a:spcBef>
              <a:buBlip>
                <a:blip r:embed="rId2"/>
              </a:buBlip>
              <a:defRPr sz="5376" i="1">
                <a:effectLst>
                  <a:outerShdw blurRad="42672" dist="32004" dir="5400000" rotWithShape="0">
                    <a:srgbClr val="000000"/>
                  </a:outerShdw>
                </a:effectLst>
              </a:defRPr>
            </a:pPr>
            <a:r>
              <a:t>We worked on Windows executables</a:t>
            </a:r>
          </a:p>
          <a:p>
            <a:pPr marL="891963" lvl="1" indent="-518583" defTabSz="690086">
              <a:spcBef>
                <a:spcPts val="4200"/>
              </a:spcBef>
              <a:buBlip>
                <a:blip r:embed="rId2"/>
              </a:buBlip>
              <a:defRPr sz="5376" i="1">
                <a:effectLst>
                  <a:outerShdw blurRad="42672" dist="32004" dir="5400000" rotWithShape="0">
                    <a:srgbClr val="000000"/>
                  </a:outerShdw>
                </a:effectLst>
              </a:defRPr>
            </a:pPr>
            <a:r>
              <a:t>Samples include benign executables from a fresh Windows 7 installation and executables from ORNL</a:t>
            </a:r>
          </a:p>
          <a:p>
            <a:pPr marL="518583" indent="-518583" defTabSz="690086">
              <a:spcBef>
                <a:spcPts val="4200"/>
              </a:spcBef>
              <a:buBlip>
                <a:blip r:embed="rId2"/>
              </a:buBlip>
              <a:defRPr sz="5376" i="1">
                <a:solidFill>
                  <a:srgbClr val="ECCA26"/>
                </a:solidFill>
                <a:effectLst>
                  <a:outerShdw blurRad="42672" dist="32004" dir="5400000" rotWithShape="0">
                    <a:srgbClr val="000000"/>
                  </a:outerShdw>
                </a:effectLst>
              </a:defRPr>
            </a:pPr>
            <a:r>
              <a:t>Technology Used:</a:t>
            </a:r>
          </a:p>
          <a:p>
            <a:pPr marL="891963" lvl="1" indent="-518583" defTabSz="690086">
              <a:spcBef>
                <a:spcPts val="4200"/>
              </a:spcBef>
              <a:buBlip>
                <a:blip r:embed="rId2"/>
              </a:buBlip>
              <a:defRPr sz="5376" i="1">
                <a:effectLst>
                  <a:outerShdw blurRad="42672" dist="32004" dir="5400000" rotWithShape="0">
                    <a:srgbClr val="000000"/>
                  </a:outerShdw>
                </a:effectLst>
              </a:defRPr>
            </a:pPr>
            <a:r>
              <a:t>Windows 7, Python 2.7, Google Drive, and VMWare Fusion, Deep Freeze</a:t>
            </a:r>
          </a:p>
        </p:txBody>
      </p:sp>
      <p:sp>
        <p:nvSpPr>
          <p:cNvPr id="154" name="Shape 154"/>
          <p:cNvSpPr>
            <a:spLocks noGrp="1"/>
          </p:cNvSpPr>
          <p:nvPr>
            <p:ph type="sldNum" sz="quarter" idx="2"/>
          </p:nvPr>
        </p:nvSpPr>
        <p:spPr>
          <a:xfrm>
            <a:off x="24101323" y="13287655"/>
            <a:ext cx="282677" cy="4283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title"/>
          </p:nvPr>
        </p:nvSpPr>
        <p:spPr>
          <a:xfrm>
            <a:off x="1778000" y="375822"/>
            <a:ext cx="20828000" cy="3429001"/>
          </a:xfrm>
          <a:prstGeom prst="rect">
            <a:avLst/>
          </a:prstGeom>
        </p:spPr>
        <p:txBody>
          <a:bodyPr/>
          <a:lstStyle/>
          <a:p>
            <a:r>
              <a:t>Why Are We Different?</a:t>
            </a:r>
          </a:p>
        </p:txBody>
      </p:sp>
      <p:sp>
        <p:nvSpPr>
          <p:cNvPr id="157" name="Shape 157"/>
          <p:cNvSpPr>
            <a:spLocks noGrp="1"/>
          </p:cNvSpPr>
          <p:nvPr>
            <p:ph type="body" sz="half" idx="1"/>
          </p:nvPr>
        </p:nvSpPr>
        <p:spPr>
          <a:xfrm>
            <a:off x="2280481" y="3962400"/>
            <a:ext cx="12594209" cy="8036719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 sz="6400"/>
            </a:pPr>
            <a:r>
              <a:t>Previous researches on malware classification are based upon blacklists or bad signatures</a:t>
            </a:r>
          </a:p>
          <a:p>
            <a:pPr>
              <a:buBlip>
                <a:blip r:embed="rId2"/>
              </a:buBlip>
              <a:defRPr sz="6400"/>
            </a:pPr>
            <a:r>
              <a:t>In our research we are using whitelisting or good signatures for malware classification</a:t>
            </a:r>
          </a:p>
        </p:txBody>
      </p:sp>
      <p:sp>
        <p:nvSpPr>
          <p:cNvPr id="158" name="Shape 158"/>
          <p:cNvSpPr>
            <a:spLocks noGrp="1"/>
          </p:cNvSpPr>
          <p:nvPr>
            <p:ph type="sldNum" sz="quarter" idx="2"/>
          </p:nvPr>
        </p:nvSpPr>
        <p:spPr>
          <a:xfrm>
            <a:off x="24101323" y="13287655"/>
            <a:ext cx="282677" cy="4283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6</a:t>
            </a:fld>
            <a:endParaRPr/>
          </a:p>
        </p:txBody>
      </p:sp>
      <p:grpSp>
        <p:nvGrpSpPr>
          <p:cNvPr id="162" name="Group 162"/>
          <p:cNvGrpSpPr/>
          <p:nvPr/>
        </p:nvGrpSpPr>
        <p:grpSpPr>
          <a:xfrm>
            <a:off x="16475434" y="5413816"/>
            <a:ext cx="6170987" cy="5577430"/>
            <a:chOff x="0" y="0"/>
            <a:chExt cx="6170985" cy="5577428"/>
          </a:xfrm>
        </p:grpSpPr>
        <p:sp>
          <p:nvSpPr>
            <p:cNvPr id="159" name="Shape 159"/>
            <p:cNvSpPr/>
            <p:nvPr/>
          </p:nvSpPr>
          <p:spPr>
            <a:xfrm>
              <a:off x="0" y="0"/>
              <a:ext cx="6170986" cy="5577429"/>
            </a:xfrm>
            <a:prstGeom prst="ellipse">
              <a:avLst/>
            </a:prstGeom>
            <a:solidFill>
              <a:srgbClr val="FFFFFF"/>
            </a:solidFill>
            <a:ln w="381000" cap="flat">
              <a:solidFill>
                <a:schemeClr val="accent5"/>
              </a:solidFill>
              <a:prstDash val="solid"/>
              <a:miter lim="400000"/>
            </a:ln>
            <a:effectLst>
              <a:reflection stA="50000" endPos="40000" dir="5400000" sy="-100000" algn="bl" rotWithShape="0"/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000"/>
              </a:pPr>
              <a:endParaRPr/>
            </a:p>
          </p:txBody>
        </p:sp>
        <p:pic>
          <p:nvPicPr>
            <p:cNvPr id="160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95542" y="1045885"/>
              <a:ext cx="3779902" cy="34856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1" name="Shape 161"/>
            <p:cNvSpPr/>
            <p:nvPr/>
          </p:nvSpPr>
          <p:spPr>
            <a:xfrm flipV="1">
              <a:off x="832210" y="975719"/>
              <a:ext cx="4703436" cy="3946652"/>
            </a:xfrm>
            <a:prstGeom prst="line">
              <a:avLst/>
            </a:prstGeom>
            <a:noFill/>
            <a:ln w="4572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000"/>
              </a:pPr>
              <a:endParaRPr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/>
          </p:cNvSpPr>
          <p:nvPr>
            <p:ph type="title"/>
          </p:nvPr>
        </p:nvSpPr>
        <p:spPr>
          <a:xfrm>
            <a:off x="1778000" y="378077"/>
            <a:ext cx="20828000" cy="3429001"/>
          </a:xfrm>
          <a:prstGeom prst="rect">
            <a:avLst/>
          </a:prstGeom>
        </p:spPr>
        <p:txBody>
          <a:bodyPr/>
          <a:lstStyle/>
          <a:p>
            <a:r>
              <a:t>How we built the training set?</a:t>
            </a:r>
          </a:p>
        </p:txBody>
      </p:sp>
      <p:sp>
        <p:nvSpPr>
          <p:cNvPr id="165" name="Shape 165"/>
          <p:cNvSpPr>
            <a:spLocks noGrp="1"/>
          </p:cNvSpPr>
          <p:nvPr>
            <p:ph type="sldNum" sz="quarter" idx="2"/>
          </p:nvPr>
        </p:nvSpPr>
        <p:spPr>
          <a:xfrm>
            <a:off x="24101323" y="13287655"/>
            <a:ext cx="282677" cy="4283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7</a:t>
            </a:fld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9816841" y="4143995"/>
            <a:ext cx="4750318" cy="3554553"/>
          </a:xfrm>
          <a:prstGeom prst="roundRect">
            <a:avLst>
              <a:gd name="adj" fmla="val 9524"/>
            </a:avLst>
          </a:prstGeom>
          <a:gradFill>
            <a:gsLst>
              <a:gs pos="0">
                <a:srgbClr val="D4FB79"/>
              </a:gs>
              <a:gs pos="100000">
                <a:schemeClr val="accent2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5000" b="1">
                <a:latin typeface="ArialUnicodeMS"/>
                <a:ea typeface="ArialUnicodeMS"/>
                <a:cs typeface="ArialUnicodeMS"/>
                <a:sym typeface="ArialUnicodeMS"/>
              </a:defRPr>
            </a:pPr>
            <a:r>
              <a:t>Static </a:t>
            </a:r>
          </a:p>
          <a:p>
            <a:pPr>
              <a:defRPr sz="5000" b="1">
                <a:latin typeface="ArialUnicodeMS"/>
                <a:ea typeface="ArialUnicodeMS"/>
                <a:cs typeface="ArialUnicodeMS"/>
                <a:sym typeface="ArialUnicodeMS"/>
              </a:defRPr>
            </a:pPr>
            <a:r>
              <a:t>Analysis</a:t>
            </a:r>
          </a:p>
        </p:txBody>
      </p:sp>
      <p:sp>
        <p:nvSpPr>
          <p:cNvPr id="167" name="Shape 167"/>
          <p:cNvSpPr/>
          <p:nvPr/>
        </p:nvSpPr>
        <p:spPr>
          <a:xfrm>
            <a:off x="9816841" y="8839678"/>
            <a:ext cx="4750318" cy="3554553"/>
          </a:xfrm>
          <a:prstGeom prst="roundRect">
            <a:avLst>
              <a:gd name="adj" fmla="val 9524"/>
            </a:avLst>
          </a:prstGeom>
          <a:gradFill>
            <a:gsLst>
              <a:gs pos="0">
                <a:srgbClr val="FF9300"/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5000" b="1">
                <a:latin typeface="ArialUnicodeMS"/>
                <a:ea typeface="ArialUnicodeMS"/>
                <a:cs typeface="ArialUnicodeMS"/>
                <a:sym typeface="ArialUnicodeMS"/>
              </a:defRPr>
            </a:lvl1pPr>
          </a:lstStyle>
          <a:p>
            <a:r>
              <a:t>Dynamic Analysis</a:t>
            </a:r>
          </a:p>
        </p:txBody>
      </p:sp>
      <p:sp>
        <p:nvSpPr>
          <p:cNvPr id="168" name="Shape 168"/>
          <p:cNvSpPr/>
          <p:nvPr/>
        </p:nvSpPr>
        <p:spPr>
          <a:xfrm>
            <a:off x="17810255" y="4143995"/>
            <a:ext cx="4750317" cy="8197127"/>
          </a:xfrm>
          <a:prstGeom prst="roundRect">
            <a:avLst>
              <a:gd name="adj" fmla="val 7127"/>
            </a:avLst>
          </a:prstGeom>
          <a:gradFill>
            <a:gsLst>
              <a:gs pos="0">
                <a:srgbClr val="73FDFF"/>
              </a:gs>
              <a:gs pos="100000">
                <a:schemeClr val="accent1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5000" b="1">
                <a:latin typeface="ArialUnicodeMS"/>
                <a:ea typeface="ArialUnicodeMS"/>
                <a:cs typeface="ArialUnicodeMS"/>
                <a:sym typeface="ArialUnicodeMS"/>
              </a:defRPr>
            </a:pPr>
            <a:r>
              <a:t>Training</a:t>
            </a:r>
          </a:p>
          <a:p>
            <a:pPr>
              <a:defRPr sz="5000" b="1">
                <a:latin typeface="ArialUnicodeMS"/>
                <a:ea typeface="ArialUnicodeMS"/>
                <a:cs typeface="ArialUnicodeMS"/>
                <a:sym typeface="ArialUnicodeMS"/>
              </a:defRPr>
            </a:pPr>
            <a:r>
              <a:t>Set</a:t>
            </a:r>
          </a:p>
        </p:txBody>
      </p:sp>
      <p:sp>
        <p:nvSpPr>
          <p:cNvPr id="169" name="Shape 169"/>
          <p:cNvSpPr/>
          <p:nvPr/>
        </p:nvSpPr>
        <p:spPr>
          <a:xfrm>
            <a:off x="14897927" y="5286271"/>
            <a:ext cx="2581561" cy="1270001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FFFFFF"/>
              </a:gs>
              <a:gs pos="100000">
                <a:srgbClr val="919191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000"/>
            </a:pP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14897927" y="9981954"/>
            <a:ext cx="2581561" cy="1270001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FFFFFF"/>
              </a:gs>
              <a:gs pos="100000">
                <a:srgbClr val="919191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000"/>
            </a:pPr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6904513" y="5286271"/>
            <a:ext cx="2581560" cy="1270001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FFFFFF"/>
              </a:gs>
              <a:gs pos="100000">
                <a:srgbClr val="919191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000"/>
            </a:pPr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6904513" y="9981954"/>
            <a:ext cx="2581560" cy="1270001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FFFFFF"/>
              </a:gs>
              <a:gs pos="100000">
                <a:srgbClr val="919191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000"/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1823428" y="4143995"/>
            <a:ext cx="4750317" cy="8197127"/>
          </a:xfrm>
          <a:prstGeom prst="roundRect">
            <a:avLst>
              <a:gd name="adj" fmla="val 7127"/>
            </a:avLst>
          </a:prstGeom>
          <a:gradFill>
            <a:gsLst>
              <a:gs pos="0">
                <a:srgbClr val="D6D6D6"/>
              </a:gs>
              <a:gs pos="100000">
                <a:srgbClr val="5E5E5E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5000" b="1">
                <a:solidFill>
                  <a:srgbClr val="EFFFFA"/>
                </a:solidFill>
                <a:latin typeface="ArialUnicodeMS"/>
                <a:ea typeface="ArialUnicodeMS"/>
                <a:cs typeface="ArialUnicodeMS"/>
                <a:sym typeface="ArialUnicodeMS"/>
              </a:defRPr>
            </a:lvl1pPr>
          </a:lstStyle>
          <a:p>
            <a:r>
              <a:t>Set of Benign Executables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/>
          </p:cNvSpPr>
          <p:nvPr>
            <p:ph type="title"/>
          </p:nvPr>
        </p:nvSpPr>
        <p:spPr>
          <a:xfrm>
            <a:off x="1778000" y="378077"/>
            <a:ext cx="20828000" cy="3429001"/>
          </a:xfrm>
          <a:prstGeom prst="rect">
            <a:avLst/>
          </a:prstGeom>
        </p:spPr>
        <p:txBody>
          <a:bodyPr/>
          <a:lstStyle/>
          <a:p>
            <a:r>
              <a:t>Static Analysis</a:t>
            </a:r>
          </a:p>
        </p:txBody>
      </p:sp>
      <p:grpSp>
        <p:nvGrpSpPr>
          <p:cNvPr id="179" name="Group 179"/>
          <p:cNvGrpSpPr/>
          <p:nvPr/>
        </p:nvGrpSpPr>
        <p:grpSpPr>
          <a:xfrm>
            <a:off x="18888966" y="3387592"/>
            <a:ext cx="4750317" cy="9502699"/>
            <a:chOff x="0" y="0"/>
            <a:chExt cx="4750316" cy="9502698"/>
          </a:xfrm>
        </p:grpSpPr>
        <p:sp>
          <p:nvSpPr>
            <p:cNvPr id="176" name="Shape 176"/>
            <p:cNvSpPr/>
            <p:nvPr/>
          </p:nvSpPr>
          <p:spPr>
            <a:xfrm>
              <a:off x="0" y="0"/>
              <a:ext cx="4750317" cy="8197127"/>
            </a:xfrm>
            <a:prstGeom prst="roundRect">
              <a:avLst>
                <a:gd name="adj" fmla="val 7127"/>
              </a:avLst>
            </a:prstGeom>
            <a:gradFill flip="none" rotWithShape="1">
              <a:gsLst>
                <a:gs pos="0">
                  <a:srgbClr val="73FDFF"/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000" b="1">
                  <a:latin typeface="ArialUnicodeMS"/>
                  <a:ea typeface="ArialUnicodeMS"/>
                  <a:cs typeface="ArialUnicodeMS"/>
                  <a:sym typeface="ArialUnicodeMS"/>
                </a:defRPr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505604" y="401556"/>
              <a:ext cx="3739110" cy="73940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3600">
                  <a:solidFill>
                    <a:srgbClr val="000000"/>
                  </a:solidFill>
                </a:defRPr>
              </a:pPr>
              <a:r>
                <a:t>f233735b0268...</a:t>
              </a:r>
            </a:p>
            <a:p>
              <a:pPr>
                <a:defRPr sz="3600">
                  <a:solidFill>
                    <a:srgbClr val="000000"/>
                  </a:solidFill>
                </a:defRPr>
              </a:pPr>
              <a:r>
                <a:t>43ac3fa08907...</a:t>
              </a:r>
            </a:p>
            <a:p>
              <a:pPr>
                <a:defRPr sz="3600">
                  <a:solidFill>
                    <a:srgbClr val="000000"/>
                  </a:solidFill>
                </a:defRPr>
              </a:pPr>
              <a:r>
                <a:t>9095bdb85930...</a:t>
              </a:r>
            </a:p>
            <a:p>
              <a:pPr>
                <a:defRPr sz="3600">
                  <a:solidFill>
                    <a:srgbClr val="000000"/>
                  </a:solidFill>
                </a:defRPr>
              </a:pPr>
              <a:r>
                <a:t>1e86d1bc52f2...</a:t>
              </a:r>
            </a:p>
            <a:p>
              <a:pPr>
                <a:defRPr sz="3600">
                  <a:solidFill>
                    <a:srgbClr val="000000"/>
                  </a:solidFill>
                </a:defRPr>
              </a:pPr>
              <a:r>
                <a:t>a384f26ac006...</a:t>
              </a:r>
            </a:p>
            <a:p>
              <a:pPr>
                <a:defRPr sz="3600">
                  <a:solidFill>
                    <a:srgbClr val="000000"/>
                  </a:solidFill>
                </a:defRPr>
              </a:pPr>
              <a:r>
                <a:t>1c98f4f26b67...</a:t>
              </a:r>
            </a:p>
            <a:p>
              <a:pPr>
                <a:defRPr sz="3600">
                  <a:solidFill>
                    <a:srgbClr val="000000"/>
                  </a:solidFill>
                </a:defRPr>
              </a:pPr>
              <a:r>
                <a:t>b7edbb1d306a...</a:t>
              </a:r>
            </a:p>
            <a:p>
              <a:pPr>
                <a:defRPr sz="3600">
                  <a:solidFill>
                    <a:srgbClr val="000000"/>
                  </a:solidFill>
                </a:defRPr>
              </a:pPr>
              <a:r>
                <a:t>a19a1584344c...</a:t>
              </a:r>
            </a:p>
            <a:p>
              <a:pPr>
                <a:defRPr sz="3600">
                  <a:solidFill>
                    <a:srgbClr val="000000"/>
                  </a:solidFill>
                </a:defRPr>
              </a:pPr>
              <a:r>
                <a:t>405dbe690629...</a:t>
              </a:r>
            </a:p>
            <a:p>
              <a:pPr>
                <a:defRPr sz="3600">
                  <a:solidFill>
                    <a:srgbClr val="000000"/>
                  </a:solidFill>
                </a:defRPr>
              </a:pPr>
              <a:r>
                <a:t>c21d631f9b74...</a:t>
              </a:r>
            </a:p>
            <a:p>
              <a:pPr>
                <a:defRPr sz="3600">
                  <a:solidFill>
                    <a:srgbClr val="000000"/>
                  </a:solidFill>
                </a:defRPr>
              </a:pPr>
              <a:r>
                <a:t>2b33588fb038...</a:t>
              </a:r>
            </a:p>
            <a:p>
              <a:pPr>
                <a:defRPr sz="3600">
                  <a:solidFill>
                    <a:srgbClr val="000000"/>
                  </a:solidFill>
                </a:defRPr>
              </a:pPr>
              <a:r>
                <a:t>01508f973c2d...</a:t>
              </a:r>
            </a:p>
            <a:p>
              <a:pPr>
                <a:defRPr sz="3600">
                  <a:solidFill>
                    <a:srgbClr val="000000"/>
                  </a:solidFill>
                </a:defRPr>
              </a:pPr>
              <a:r>
                <a:t>f922e0d1e144...</a:t>
              </a:r>
            </a:p>
          </p:txBody>
        </p:sp>
        <p:sp>
          <p:nvSpPr>
            <p:cNvPr id="178" name="Shape 178"/>
            <p:cNvSpPr/>
            <p:nvPr/>
          </p:nvSpPr>
          <p:spPr>
            <a:xfrm>
              <a:off x="0" y="8349166"/>
              <a:ext cx="4750317" cy="1153533"/>
            </a:xfrm>
            <a:prstGeom prst="roundRect">
              <a:avLst>
                <a:gd name="adj" fmla="val 29349"/>
              </a:avLst>
            </a:prstGeom>
            <a:gradFill flip="none" rotWithShape="1">
              <a:gsLst>
                <a:gs pos="0">
                  <a:srgbClr val="73FDFF"/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700" b="1">
                  <a:latin typeface="ArialUnicodeMS"/>
                  <a:ea typeface="ArialUnicodeMS"/>
                  <a:cs typeface="ArialUnicodeMS"/>
                  <a:sym typeface="ArialUnicodeMS"/>
                </a:defRPr>
              </a:lvl1pPr>
            </a:lstStyle>
            <a:p>
              <a:r>
                <a:t>Training Set</a:t>
              </a:r>
            </a:p>
          </p:txBody>
        </p:sp>
      </p:grpSp>
      <p:grpSp>
        <p:nvGrpSpPr>
          <p:cNvPr id="182" name="Group 182"/>
          <p:cNvGrpSpPr/>
          <p:nvPr/>
        </p:nvGrpSpPr>
        <p:grpSpPr>
          <a:xfrm>
            <a:off x="7617802" y="4707529"/>
            <a:ext cx="8272455" cy="6862824"/>
            <a:chOff x="0" y="0"/>
            <a:chExt cx="8272453" cy="6862822"/>
          </a:xfrm>
        </p:grpSpPr>
        <p:sp>
          <p:nvSpPr>
            <p:cNvPr id="181" name="Shape 181"/>
            <p:cNvSpPr/>
            <p:nvPr/>
          </p:nvSpPr>
          <p:spPr>
            <a:xfrm>
              <a:off x="38100" y="38100"/>
              <a:ext cx="8196254" cy="67866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>
                <a:defRPr sz="3000" b="1">
                  <a:solidFill>
                    <a:srgbClr val="00F9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File Permissions: rwxr-xr-x</a:t>
              </a:r>
            </a:p>
            <a:p>
              <a:pPr algn="l">
                <a:defRPr sz="3000" b="1">
                  <a:solidFill>
                    <a:srgbClr val="00F9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File Type	             : Win32 EXE</a:t>
              </a:r>
            </a:p>
            <a:p>
              <a:pPr algn="l">
                <a:defRPr sz="3000" b="1">
                  <a:solidFill>
                    <a:srgbClr val="00F9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File Extension     : exe</a:t>
              </a:r>
            </a:p>
            <a:p>
              <a:pPr algn="l">
                <a:defRPr sz="3000" b="1">
                  <a:solidFill>
                    <a:srgbClr val="00F9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MIME Type          : application/octet-stream</a:t>
              </a:r>
            </a:p>
            <a:p>
              <a:pPr algn="l">
                <a:defRPr sz="3000" b="1">
                  <a:solidFill>
                    <a:srgbClr val="00F9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Machine Type     : Intel 386 or later,              and compatibles</a:t>
              </a:r>
            </a:p>
            <a:p>
              <a:pPr algn="l">
                <a:defRPr sz="3000" b="1">
                  <a:solidFill>
                    <a:srgbClr val="00F9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PE Type               : PE32</a:t>
              </a:r>
            </a:p>
            <a:p>
              <a:pPr algn="l">
                <a:defRPr sz="3000" b="1">
                  <a:solidFill>
                    <a:srgbClr val="00F9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Linker Version    : 9.0</a:t>
              </a:r>
            </a:p>
            <a:p>
              <a:pPr algn="l">
                <a:defRPr sz="3000" b="1">
                  <a:solidFill>
                    <a:srgbClr val="00F9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OS Version          : 5.0</a:t>
              </a:r>
            </a:p>
            <a:p>
              <a:pPr algn="l">
                <a:defRPr sz="3000" b="1">
                  <a:solidFill>
                    <a:srgbClr val="00F9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Subsystem          : Windows GUI</a:t>
              </a:r>
            </a:p>
            <a:p>
              <a:pPr algn="l">
                <a:defRPr sz="3000" b="1">
                  <a:solidFill>
                    <a:srgbClr val="00F9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File OS                 : Windows NT 32-bit</a:t>
              </a:r>
            </a:p>
            <a:p>
              <a:pPr algn="l">
                <a:defRPr sz="3000" b="1">
                  <a:solidFill>
                    <a:srgbClr val="00F9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Object File Type  : Executable application</a:t>
              </a:r>
            </a:p>
            <a:p>
              <a:pPr algn="l">
                <a:defRPr sz="3000" b="1">
                  <a:solidFill>
                    <a:srgbClr val="00F9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Language Code  : English (U.S.)</a:t>
              </a:r>
            </a:p>
            <a:p>
              <a:pPr algn="l">
                <a:defRPr sz="3000" b="1">
                  <a:solidFill>
                    <a:srgbClr val="00F9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Character Set     : Unicode</a:t>
              </a:r>
            </a:p>
          </p:txBody>
        </p:sp>
        <p:pic>
          <p:nvPicPr>
            <p:cNvPr id="180" name="Picture 179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272455" cy="6862824"/>
            </a:xfrm>
            <a:prstGeom prst="rect">
              <a:avLst/>
            </a:prstGeom>
            <a:effectLst/>
          </p:spPr>
        </p:pic>
      </p:grpSp>
      <p:grpSp>
        <p:nvGrpSpPr>
          <p:cNvPr id="185" name="Group 185"/>
          <p:cNvGrpSpPr/>
          <p:nvPr/>
        </p:nvGrpSpPr>
        <p:grpSpPr>
          <a:xfrm>
            <a:off x="4751925" y="6499201"/>
            <a:ext cx="2581560" cy="2256187"/>
            <a:chOff x="0" y="0"/>
            <a:chExt cx="2581559" cy="2256185"/>
          </a:xfrm>
        </p:grpSpPr>
        <p:sp>
          <p:nvSpPr>
            <p:cNvPr id="183" name="Shape 183"/>
            <p:cNvSpPr/>
            <p:nvPr/>
          </p:nvSpPr>
          <p:spPr>
            <a:xfrm>
              <a:off x="0" y="986185"/>
              <a:ext cx="2581560" cy="1270001"/>
            </a:xfrm>
            <a:prstGeom prst="rightArrow">
              <a:avLst>
                <a:gd name="adj1" fmla="val 32000"/>
                <a:gd name="adj2" fmla="val 64000"/>
              </a:avLst>
            </a:prstGeom>
            <a:gradFill flip="none" rotWithShape="1">
              <a:gsLst>
                <a:gs pos="0">
                  <a:srgbClr val="FFFFFF"/>
                </a:gs>
                <a:gs pos="100000">
                  <a:srgbClr val="91919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000"/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35829" y="0"/>
              <a:ext cx="2309902" cy="861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8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exiftool</a:t>
              </a:r>
            </a:p>
          </p:txBody>
        </p:sp>
      </p:grpSp>
      <p:grpSp>
        <p:nvGrpSpPr>
          <p:cNvPr id="188" name="Group 188"/>
          <p:cNvGrpSpPr/>
          <p:nvPr/>
        </p:nvGrpSpPr>
        <p:grpSpPr>
          <a:xfrm>
            <a:off x="16062866" y="6517755"/>
            <a:ext cx="2615392" cy="2219079"/>
            <a:chOff x="-33831" y="-6349"/>
            <a:chExt cx="2615391" cy="2219077"/>
          </a:xfrm>
        </p:grpSpPr>
        <p:sp>
          <p:nvSpPr>
            <p:cNvPr id="186" name="Shape 186"/>
            <p:cNvSpPr/>
            <p:nvPr/>
          </p:nvSpPr>
          <p:spPr>
            <a:xfrm>
              <a:off x="0" y="942727"/>
              <a:ext cx="2581560" cy="1270001"/>
            </a:xfrm>
            <a:prstGeom prst="rightArrow">
              <a:avLst>
                <a:gd name="adj1" fmla="val 32000"/>
                <a:gd name="adj2" fmla="val 64000"/>
              </a:avLst>
            </a:prstGeom>
            <a:gradFill flip="none" rotWithShape="1">
              <a:gsLst>
                <a:gs pos="0">
                  <a:srgbClr val="FFFFFF"/>
                </a:gs>
                <a:gs pos="100000">
                  <a:srgbClr val="91919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000"/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-33832" y="-6350"/>
              <a:ext cx="2437309" cy="861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8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SHA256</a:t>
              </a:r>
            </a:p>
          </p:txBody>
        </p:sp>
      </p:grpSp>
      <p:grpSp>
        <p:nvGrpSpPr>
          <p:cNvPr id="191" name="Group 191"/>
          <p:cNvGrpSpPr/>
          <p:nvPr/>
        </p:nvGrpSpPr>
        <p:grpSpPr>
          <a:xfrm>
            <a:off x="744717" y="5836925"/>
            <a:ext cx="3722891" cy="4604034"/>
            <a:chOff x="0" y="0"/>
            <a:chExt cx="3722890" cy="4604032"/>
          </a:xfrm>
        </p:grpSpPr>
        <p:pic>
          <p:nvPicPr>
            <p:cNvPr id="189" name="pasted-image.icns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722891" cy="37228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0" name="Shape 190"/>
            <p:cNvSpPr/>
            <p:nvPr/>
          </p:nvSpPr>
          <p:spPr>
            <a:xfrm>
              <a:off x="335356" y="3334032"/>
              <a:ext cx="3052178" cy="1270001"/>
            </a:xfrm>
            <a:prstGeom prst="roundRect">
              <a:avLst>
                <a:gd name="adj" fmla="val 25351"/>
              </a:avLst>
            </a:prstGeom>
            <a:gradFill flip="none" rotWithShape="1">
              <a:gsLst>
                <a:gs pos="0">
                  <a:srgbClr val="D4FB79"/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1">
                  <a:latin typeface="ArialUnicodeMS"/>
                  <a:ea typeface="ArialUnicodeMS"/>
                  <a:cs typeface="ArialUnicodeMS"/>
                  <a:sym typeface="ArialUnicodeMS"/>
                </a:defRPr>
              </a:pPr>
              <a:r>
                <a:t>Benign</a:t>
              </a:r>
            </a:p>
            <a:p>
              <a:pPr>
                <a:defRPr sz="3000" b="1">
                  <a:latin typeface="ArialUnicodeMS"/>
                  <a:ea typeface="ArialUnicodeMS"/>
                  <a:cs typeface="ArialUnicodeMS"/>
                  <a:sym typeface="ArialUnicodeMS"/>
                </a:defRPr>
              </a:pPr>
              <a:r>
                <a:t>Executable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5" animBg="1" advAuto="0"/>
      <p:bldP spid="182" grpId="3" animBg="1" advAuto="0"/>
      <p:bldP spid="185" grpId="2" animBg="1" advAuto="0"/>
      <p:bldP spid="188" grpId="4" animBg="1" advAuto="0"/>
      <p:bldP spid="191" grpId="1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/>
          </p:cNvSpPr>
          <p:nvPr>
            <p:ph type="title"/>
          </p:nvPr>
        </p:nvSpPr>
        <p:spPr>
          <a:xfrm>
            <a:off x="1778000" y="378077"/>
            <a:ext cx="20828000" cy="3429001"/>
          </a:xfrm>
          <a:prstGeom prst="rect">
            <a:avLst/>
          </a:prstGeom>
        </p:spPr>
        <p:txBody>
          <a:bodyPr/>
          <a:lstStyle/>
          <a:p>
            <a:r>
              <a:t>Static Analysis (Cont.)</a:t>
            </a:r>
          </a:p>
        </p:txBody>
      </p:sp>
      <p:grpSp>
        <p:nvGrpSpPr>
          <p:cNvPr id="197" name="Group 197"/>
          <p:cNvGrpSpPr/>
          <p:nvPr/>
        </p:nvGrpSpPr>
        <p:grpSpPr>
          <a:xfrm>
            <a:off x="18888966" y="3387592"/>
            <a:ext cx="4750317" cy="9502699"/>
            <a:chOff x="0" y="0"/>
            <a:chExt cx="4750316" cy="9502698"/>
          </a:xfrm>
        </p:grpSpPr>
        <p:sp>
          <p:nvSpPr>
            <p:cNvPr id="194" name="Shape 194"/>
            <p:cNvSpPr/>
            <p:nvPr/>
          </p:nvSpPr>
          <p:spPr>
            <a:xfrm>
              <a:off x="0" y="0"/>
              <a:ext cx="4750317" cy="8197127"/>
            </a:xfrm>
            <a:prstGeom prst="roundRect">
              <a:avLst>
                <a:gd name="adj" fmla="val 7127"/>
              </a:avLst>
            </a:prstGeom>
            <a:gradFill flip="none" rotWithShape="1">
              <a:gsLst>
                <a:gs pos="0">
                  <a:srgbClr val="73FDFF"/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000" b="1">
                  <a:latin typeface="ArialUnicodeMS"/>
                  <a:ea typeface="ArialUnicodeMS"/>
                  <a:cs typeface="ArialUnicodeMS"/>
                  <a:sym typeface="ArialUnicodeMS"/>
                </a:defRPr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505604" y="401556"/>
              <a:ext cx="3739110" cy="73940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3600">
                  <a:solidFill>
                    <a:srgbClr val="000000"/>
                  </a:solidFill>
                </a:defRPr>
              </a:pPr>
              <a:r>
                <a:t>f233735b0268...</a:t>
              </a:r>
            </a:p>
            <a:p>
              <a:pPr>
                <a:defRPr sz="3600">
                  <a:solidFill>
                    <a:srgbClr val="000000"/>
                  </a:solidFill>
                </a:defRPr>
              </a:pPr>
              <a:r>
                <a:t>43ac3fa08907...</a:t>
              </a:r>
            </a:p>
            <a:p>
              <a:pPr>
                <a:defRPr sz="3600">
                  <a:solidFill>
                    <a:srgbClr val="000000"/>
                  </a:solidFill>
                </a:defRPr>
              </a:pPr>
              <a:r>
                <a:t>9095bdb85930...</a:t>
              </a:r>
            </a:p>
            <a:p>
              <a:pPr>
                <a:defRPr sz="3600">
                  <a:solidFill>
                    <a:srgbClr val="000000"/>
                  </a:solidFill>
                </a:defRPr>
              </a:pPr>
              <a:r>
                <a:t>1e86d1bc52f2...</a:t>
              </a:r>
            </a:p>
            <a:p>
              <a:pPr>
                <a:defRPr sz="3600">
                  <a:solidFill>
                    <a:srgbClr val="000000"/>
                  </a:solidFill>
                </a:defRPr>
              </a:pPr>
              <a:r>
                <a:t>a384f26ac006...</a:t>
              </a:r>
            </a:p>
            <a:p>
              <a:pPr>
                <a:defRPr sz="3600">
                  <a:solidFill>
                    <a:srgbClr val="000000"/>
                  </a:solidFill>
                </a:defRPr>
              </a:pPr>
              <a:r>
                <a:t>1c98f4f26b67...</a:t>
              </a:r>
            </a:p>
            <a:p>
              <a:pPr>
                <a:defRPr sz="3600">
                  <a:solidFill>
                    <a:srgbClr val="000000"/>
                  </a:solidFill>
                </a:defRPr>
              </a:pPr>
              <a:r>
                <a:t>b7edbb1d306a...</a:t>
              </a:r>
            </a:p>
            <a:p>
              <a:pPr>
                <a:defRPr sz="3600">
                  <a:solidFill>
                    <a:srgbClr val="000000"/>
                  </a:solidFill>
                </a:defRPr>
              </a:pPr>
              <a:r>
                <a:t>a19a1584344c...</a:t>
              </a:r>
            </a:p>
            <a:p>
              <a:pPr>
                <a:defRPr sz="3600">
                  <a:solidFill>
                    <a:srgbClr val="000000"/>
                  </a:solidFill>
                </a:defRPr>
              </a:pPr>
              <a:r>
                <a:t>405dbe690629...</a:t>
              </a:r>
            </a:p>
            <a:p>
              <a:pPr>
                <a:defRPr sz="3600">
                  <a:solidFill>
                    <a:srgbClr val="000000"/>
                  </a:solidFill>
                </a:defRPr>
              </a:pPr>
              <a:r>
                <a:t>c21d631f9b74...</a:t>
              </a:r>
            </a:p>
            <a:p>
              <a:pPr>
                <a:defRPr sz="3600">
                  <a:solidFill>
                    <a:srgbClr val="000000"/>
                  </a:solidFill>
                </a:defRPr>
              </a:pPr>
              <a:r>
                <a:t>2b33588fb038...</a:t>
              </a:r>
            </a:p>
            <a:p>
              <a:pPr>
                <a:defRPr sz="3600">
                  <a:solidFill>
                    <a:srgbClr val="000000"/>
                  </a:solidFill>
                </a:defRPr>
              </a:pPr>
              <a:r>
                <a:t>01508f973c2d...</a:t>
              </a:r>
            </a:p>
            <a:p>
              <a:pPr>
                <a:defRPr sz="3600">
                  <a:solidFill>
                    <a:srgbClr val="000000"/>
                  </a:solidFill>
                </a:defRPr>
              </a:pPr>
              <a:r>
                <a:t>f922e0d1e144...</a:t>
              </a:r>
            </a:p>
          </p:txBody>
        </p:sp>
        <p:sp>
          <p:nvSpPr>
            <p:cNvPr id="196" name="Shape 196"/>
            <p:cNvSpPr/>
            <p:nvPr/>
          </p:nvSpPr>
          <p:spPr>
            <a:xfrm>
              <a:off x="0" y="8349166"/>
              <a:ext cx="4750317" cy="1153533"/>
            </a:xfrm>
            <a:prstGeom prst="roundRect">
              <a:avLst>
                <a:gd name="adj" fmla="val 29349"/>
              </a:avLst>
            </a:prstGeom>
            <a:gradFill flip="none" rotWithShape="1">
              <a:gsLst>
                <a:gs pos="0">
                  <a:srgbClr val="73FDFF"/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700" b="1">
                  <a:latin typeface="ArialUnicodeMS"/>
                  <a:ea typeface="ArialUnicodeMS"/>
                  <a:cs typeface="ArialUnicodeMS"/>
                  <a:sym typeface="ArialUnicodeMS"/>
                </a:defRPr>
              </a:lvl1pPr>
            </a:lstStyle>
            <a:p>
              <a:r>
                <a:t>Training Set</a:t>
              </a:r>
            </a:p>
          </p:txBody>
        </p:sp>
      </p:grpSp>
      <p:grpSp>
        <p:nvGrpSpPr>
          <p:cNvPr id="200" name="Group 200"/>
          <p:cNvGrpSpPr/>
          <p:nvPr/>
        </p:nvGrpSpPr>
        <p:grpSpPr>
          <a:xfrm>
            <a:off x="7617802" y="4237629"/>
            <a:ext cx="8272455" cy="7802625"/>
            <a:chOff x="0" y="0"/>
            <a:chExt cx="8272453" cy="7802623"/>
          </a:xfrm>
        </p:grpSpPr>
        <p:sp>
          <p:nvSpPr>
            <p:cNvPr id="199" name="Shape 199"/>
            <p:cNvSpPr/>
            <p:nvPr/>
          </p:nvSpPr>
          <p:spPr>
            <a:xfrm>
              <a:off x="38100" y="38100"/>
              <a:ext cx="8196254" cy="7726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>
                <a:defRPr sz="3000" b="1">
                  <a:solidFill>
                    <a:srgbClr val="00F9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DOS Header</a:t>
              </a:r>
            </a:p>
            <a:p>
              <a:pPr algn="l">
                <a:defRPr sz="3000" b="1">
                  <a:solidFill>
                    <a:srgbClr val="00F9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Magic number                         :  0x5a4d (MZ)</a:t>
              </a:r>
            </a:p>
            <a:p>
              <a:pPr algn="l">
                <a:defRPr sz="3000" b="1">
                  <a:solidFill>
                    <a:srgbClr val="00F9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Bytes in last page                   :  144</a:t>
              </a:r>
            </a:p>
            <a:p>
              <a:pPr algn="l">
                <a:defRPr sz="3000" b="1">
                  <a:solidFill>
                    <a:srgbClr val="00F9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Pages in file                             :   3</a:t>
              </a:r>
            </a:p>
            <a:p>
              <a:pPr algn="l">
                <a:defRPr sz="3000" b="1">
                  <a:solidFill>
                    <a:srgbClr val="00F9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Size of header in paragraphs :  4</a:t>
              </a:r>
            </a:p>
            <a:p>
              <a:pPr algn="l">
                <a:defRPr sz="3000" b="1">
                  <a:solidFill>
                    <a:srgbClr val="00F9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Maximum extra paragraphs   : 65535</a:t>
              </a:r>
            </a:p>
            <a:p>
              <a:pPr algn="l">
                <a:defRPr sz="3000" b="1">
                  <a:solidFill>
                    <a:srgbClr val="00F9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Initial SP value                         : 0xb8</a:t>
              </a:r>
            </a:p>
            <a:p>
              <a:pPr algn="l">
                <a:defRPr sz="3000" b="1">
                  <a:solidFill>
                    <a:srgbClr val="00F9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Address of relocation table    : 0x40</a:t>
              </a:r>
            </a:p>
            <a:p>
              <a:pPr algn="l">
                <a:defRPr sz="3000" b="1">
                  <a:solidFill>
                    <a:srgbClr val="00F9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PE header offset                      : 0xd8</a:t>
              </a:r>
            </a:p>
            <a:p>
              <a:pPr algn="l">
                <a:defRPr sz="3000" b="1">
                  <a:solidFill>
                    <a:srgbClr val="00F9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COFF/File header</a:t>
              </a:r>
            </a:p>
            <a:p>
              <a:pPr algn="l">
                <a:defRPr sz="3000" b="1">
                  <a:solidFill>
                    <a:srgbClr val="00F9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Machine                                    : 0x14c IMAGE_FILE_MACHINE_I386</a:t>
              </a:r>
            </a:p>
            <a:p>
              <a:pPr algn="l">
                <a:defRPr sz="3000" b="1">
                  <a:solidFill>
                    <a:srgbClr val="00F9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Number of sections                 : 4</a:t>
              </a:r>
            </a:p>
            <a:p>
              <a:pPr algn="l">
                <a:defRPr sz="3000" b="1">
                  <a:solidFill>
                    <a:srgbClr val="00F9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Date/time stamp:                 1290246045 (Sat, 20 Nov 2010 09:40:45 UTC)</a:t>
              </a:r>
            </a:p>
            <a:p>
              <a:pPr algn="l">
                <a:defRPr sz="3000" b="1">
                  <a:solidFill>
                    <a:srgbClr val="00F9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*~*~*~*~*~Output Truncated*~*~*~*~*~</a:t>
              </a:r>
            </a:p>
          </p:txBody>
        </p:sp>
        <p:pic>
          <p:nvPicPr>
            <p:cNvPr id="198" name="Picture 197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8272455" cy="7802625"/>
            </a:xfrm>
            <a:prstGeom prst="rect">
              <a:avLst/>
            </a:prstGeom>
            <a:effectLst/>
          </p:spPr>
        </p:pic>
      </p:grpSp>
      <p:grpSp>
        <p:nvGrpSpPr>
          <p:cNvPr id="203" name="Group 203"/>
          <p:cNvGrpSpPr/>
          <p:nvPr/>
        </p:nvGrpSpPr>
        <p:grpSpPr>
          <a:xfrm>
            <a:off x="4751925" y="6499201"/>
            <a:ext cx="2581560" cy="2256187"/>
            <a:chOff x="0" y="0"/>
            <a:chExt cx="2581559" cy="2256185"/>
          </a:xfrm>
        </p:grpSpPr>
        <p:sp>
          <p:nvSpPr>
            <p:cNvPr id="201" name="Shape 201"/>
            <p:cNvSpPr/>
            <p:nvPr/>
          </p:nvSpPr>
          <p:spPr>
            <a:xfrm>
              <a:off x="0" y="986185"/>
              <a:ext cx="2581560" cy="1270001"/>
            </a:xfrm>
            <a:prstGeom prst="rightArrow">
              <a:avLst>
                <a:gd name="adj1" fmla="val 32000"/>
                <a:gd name="adj2" fmla="val 64000"/>
              </a:avLst>
            </a:prstGeom>
            <a:gradFill flip="none" rotWithShape="1">
              <a:gsLst>
                <a:gs pos="0">
                  <a:srgbClr val="FFFFFF"/>
                </a:gs>
                <a:gs pos="100000">
                  <a:srgbClr val="91919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000"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202580" y="0"/>
              <a:ext cx="2176400" cy="861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8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readpe</a:t>
              </a:r>
            </a:p>
          </p:txBody>
        </p:sp>
      </p:grpSp>
      <p:grpSp>
        <p:nvGrpSpPr>
          <p:cNvPr id="206" name="Group 206"/>
          <p:cNvGrpSpPr/>
          <p:nvPr/>
        </p:nvGrpSpPr>
        <p:grpSpPr>
          <a:xfrm>
            <a:off x="16062866" y="6517755"/>
            <a:ext cx="2615392" cy="2219079"/>
            <a:chOff x="-33831" y="-6349"/>
            <a:chExt cx="2615391" cy="2219077"/>
          </a:xfrm>
        </p:grpSpPr>
        <p:sp>
          <p:nvSpPr>
            <p:cNvPr id="204" name="Shape 204"/>
            <p:cNvSpPr/>
            <p:nvPr/>
          </p:nvSpPr>
          <p:spPr>
            <a:xfrm>
              <a:off x="0" y="942727"/>
              <a:ext cx="2581560" cy="1270001"/>
            </a:xfrm>
            <a:prstGeom prst="rightArrow">
              <a:avLst>
                <a:gd name="adj1" fmla="val 32000"/>
                <a:gd name="adj2" fmla="val 64000"/>
              </a:avLst>
            </a:prstGeom>
            <a:gradFill flip="none" rotWithShape="1">
              <a:gsLst>
                <a:gs pos="0">
                  <a:srgbClr val="FFFFFF"/>
                </a:gs>
                <a:gs pos="100000">
                  <a:srgbClr val="91919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000"/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-33832" y="-6350"/>
              <a:ext cx="2437309" cy="861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8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SHA256</a:t>
              </a:r>
            </a:p>
          </p:txBody>
        </p:sp>
      </p:grpSp>
      <p:grpSp>
        <p:nvGrpSpPr>
          <p:cNvPr id="209" name="Group 209"/>
          <p:cNvGrpSpPr/>
          <p:nvPr/>
        </p:nvGrpSpPr>
        <p:grpSpPr>
          <a:xfrm>
            <a:off x="744717" y="5836925"/>
            <a:ext cx="3722891" cy="4604034"/>
            <a:chOff x="0" y="0"/>
            <a:chExt cx="3722890" cy="4604032"/>
          </a:xfrm>
        </p:grpSpPr>
        <p:pic>
          <p:nvPicPr>
            <p:cNvPr id="207" name="pasted-image.icns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722891" cy="37228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8" name="Shape 208"/>
            <p:cNvSpPr/>
            <p:nvPr/>
          </p:nvSpPr>
          <p:spPr>
            <a:xfrm>
              <a:off x="335356" y="3334032"/>
              <a:ext cx="3052178" cy="1270001"/>
            </a:xfrm>
            <a:prstGeom prst="roundRect">
              <a:avLst>
                <a:gd name="adj" fmla="val 25351"/>
              </a:avLst>
            </a:prstGeom>
            <a:gradFill flip="none" rotWithShape="1">
              <a:gsLst>
                <a:gs pos="0">
                  <a:srgbClr val="D4FB79"/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1">
                  <a:latin typeface="ArialUnicodeMS"/>
                  <a:ea typeface="ArialUnicodeMS"/>
                  <a:cs typeface="ArialUnicodeMS"/>
                  <a:sym typeface="ArialUnicodeMS"/>
                </a:defRPr>
              </a:pPr>
              <a:r>
                <a:t>Benign</a:t>
              </a:r>
            </a:p>
            <a:p>
              <a:pPr>
                <a:defRPr sz="3000" b="1">
                  <a:latin typeface="ArialUnicodeMS"/>
                  <a:ea typeface="ArialUnicodeMS"/>
                  <a:cs typeface="ArialUnicodeMS"/>
                  <a:sym typeface="ArialUnicodeMS"/>
                </a:defRPr>
              </a:pPr>
              <a:r>
                <a:t>Executable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" grpId="5" animBg="1" advAuto="0"/>
      <p:bldP spid="200" grpId="3" animBg="1" advAuto="0"/>
      <p:bldP spid="203" grpId="2" animBg="1" advAuto="0"/>
      <p:bldP spid="206" grpId="4" animBg="1" advAuto="0"/>
      <p:bldP spid="209" grpId="1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865</Words>
  <Application>Microsoft Macintosh PowerPoint</Application>
  <PresentationFormat>Custom</PresentationFormat>
  <Paragraphs>254</Paragraphs>
  <Slides>18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American Typewriter</vt:lpstr>
      <vt:lpstr>Arial Narrow</vt:lpstr>
      <vt:lpstr>ArialUnicodeMS</vt:lpstr>
      <vt:lpstr>Helvetica Neue</vt:lpstr>
      <vt:lpstr>Helvetica Neue Light</vt:lpstr>
      <vt:lpstr>Helvetica Neue Medium</vt:lpstr>
      <vt:lpstr>Helvetica Neue Thin</vt:lpstr>
      <vt:lpstr>Times New Roman</vt:lpstr>
      <vt:lpstr>Industrial</vt:lpstr>
      <vt:lpstr>Machine Learning and Malware Classification</vt:lpstr>
      <vt:lpstr>Background</vt:lpstr>
      <vt:lpstr>Background</vt:lpstr>
      <vt:lpstr>Introduction to Problem</vt:lpstr>
      <vt:lpstr>Approach Taken</vt:lpstr>
      <vt:lpstr>Why Are We Different?</vt:lpstr>
      <vt:lpstr>How we built the training set?</vt:lpstr>
      <vt:lpstr>Static Analysis</vt:lpstr>
      <vt:lpstr>Static Analysis (Cont.)</vt:lpstr>
      <vt:lpstr>Static Analysis (Cont.)</vt:lpstr>
      <vt:lpstr>Dynamic Analysis</vt:lpstr>
      <vt:lpstr>Classifier</vt:lpstr>
      <vt:lpstr>Results</vt:lpstr>
      <vt:lpstr>Observations so far…</vt:lpstr>
      <vt:lpstr>Advantages and Disadvantages of whitelisting approach</vt:lpstr>
      <vt:lpstr>References</vt:lpstr>
      <vt:lpstr>Questions?</vt:lpstr>
      <vt:lpstr>Special Thanks to Prof. Agnes Chan, Aaron Ferber and Jason Carter for giving us this opportunity…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and Malware Classification</dc:title>
  <cp:lastModifiedBy>Amit Narayan Raut</cp:lastModifiedBy>
  <cp:revision>3</cp:revision>
  <dcterms:modified xsi:type="dcterms:W3CDTF">2016-12-09T16:07:24Z</dcterms:modified>
</cp:coreProperties>
</file>